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DF5002-895D-4550-B5C1-EE4EC43C670B}">
  <a:tblStyle styleId="{A2DF5002-895D-4550-B5C1-EE4EC43C670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665b46f1b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7665b46f1b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3d676248b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3d676248b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遊戲背後的串接，按後端給的資料來顯示畫面</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907e27b6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7907e27b6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連線成功後，server向client端傳送玩家fd（每個玩家都不相同），方便前端分辨與建立玩家資訊</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前端傳送玩家的名字至後端，表示進入配桌，後端即傳送房間資料，內容包含房間成員、誰是房主、玩家是否已準備</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7907e27b6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7907e27b6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遊戲正式開始，後端會發來地圖、出生點與商店資訊，玩家買了什麼道具也會再回傳給後端</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每一幀都會傳送玩家位置至後端，後端再廣播，使各個玩家畫面可以同步</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另外放炸彈、玩家碰撞到道具，皆會傳送資訊給後端，再廣播至所有client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907e27b6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907e27b6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server傳送結算資料</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3d676248b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3d676248b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伺服器拆3個原因 : 可以各司其職較不受彼此干擾，譬如lobby server掛了 在game server遊戲中的玩家一樣能進行遊戲  但如果都在同一個伺服器處理邏輯 掛了就是全部受影響</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3d676248b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3d676248b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5e94f96e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e5e94f96e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5e94f96e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5e94f96e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e5e94f96e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e5e94f96e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d676248b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d676248b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3d676248b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3d676248b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907e27b61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907e27b61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907e27b61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7907e27b61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595959"/>
                </a:solidFill>
              </a:rPr>
              <a:t>原因: </a:t>
            </a:r>
            <a:r>
              <a:rPr b="1" lang="en" sz="1800">
                <a:solidFill>
                  <a:srgbClr val="595959"/>
                </a:solidFill>
              </a:rPr>
              <a:t>每次載入場景，引擎就會自動產生實例，而出現多個Singleton實例</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7907e27b61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7907e27b61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原因:</a:t>
            </a:r>
            <a:r>
              <a:rPr b="1" lang="en" sz="1800">
                <a:solidFill>
                  <a:srgbClr val="595959"/>
                </a:solidFill>
              </a:rPr>
              <a:t>使用repeatForever時，會因為函式內引用的物件已銷毀，但tween自身沒銷毀，而拋出引用空物件的錯誤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907e27b61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907e27b61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原因:</a:t>
            </a:r>
            <a:r>
              <a:rPr b="1" lang="en" sz="1800">
                <a:solidFill>
                  <a:srgbClr val="595959"/>
                </a:solidFill>
              </a:rPr>
              <a:t>這是由於cocos creator會將建置程式碼進行</a:t>
            </a:r>
            <a:r>
              <a:rPr b="1" lang="en" sz="1800">
                <a:solidFill>
                  <a:srgbClr val="FF0000"/>
                </a:solidFill>
              </a:rPr>
              <a:t>uglify</a:t>
            </a:r>
            <a:r>
              <a:rPr b="1" lang="en" sz="1800">
                <a:solidFill>
                  <a:srgbClr val="595959"/>
                </a:solidFill>
              </a:rPr>
              <a:t>處理，因此會得出縮短後的型別名稱。</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3d676248b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3d676248b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 講</a:t>
            </a:r>
            <a:r>
              <a:rPr lang="en"/>
              <a:t>大螢幕上面那個人的行動選擇等</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3d676248b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3d676248b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這是未來對於玩家 ，能夠全面性優化遊戲體驗的想法</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。例如遙控爆炸、閃現暫時無敵等主動技能，也有被動狀態如能夠穿牆、一次性隨機地點復活、近戰攻擊等元素來進一步提升豐富度與遊戲體驗。</a:t>
            </a:r>
            <a:endParaRPr/>
          </a:p>
          <a:p>
            <a:pPr indent="0" lvl="0" marL="0" rtl="0" algn="l">
              <a:spcBef>
                <a:spcPts val="0"/>
              </a:spcBef>
              <a:spcAft>
                <a:spcPts val="0"/>
              </a:spcAft>
              <a:buNone/>
            </a:pPr>
            <a:r>
              <a:rPr lang="en"/>
              <a:t>原本討論出的也有各式玩法如火圈縮圈、無限大逃殺、視野迷霧、大地圖而玩家視角在中心、有草叢、地雷等類似探索的殺人模式等。</a:t>
            </a:r>
            <a:endParaRPr/>
          </a:p>
          <a:p>
            <a:pPr indent="0" lvl="0" marL="0" rtl="0" algn="l">
              <a:spcBef>
                <a:spcPts val="0"/>
              </a:spcBef>
              <a:spcAft>
                <a:spcPts val="0"/>
              </a:spcAft>
              <a:buNone/>
            </a:pPr>
            <a:r>
              <a:rPr lang="en"/>
              <a:t>並且可以結合資料庫來完整紀錄每個玩家的生涯數據狀況或搭建社交系統，更進一步還可以設計炸彈skin或多樣的爆破動畫給玩家課金購買~ 遊戲內聊天 幽靈</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3d676248b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3d676248b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3ebd18114f_1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3ebd18114f_1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考慮到專案進行時間，我們比較適合下手的遊戲形式大概有以下類型（炸彈人、爐石跟殺戮尖塔）</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3ebd18114f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3ebd18114f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rgbClr val="595959"/>
                </a:solidFill>
              </a:rPr>
              <a:t>在開會討論時曾舉出了如</a:t>
            </a:r>
            <a:r>
              <a:rPr b="1" lang="en" sz="1400">
                <a:solidFill>
                  <a:srgbClr val="595959"/>
                </a:solidFill>
              </a:rPr>
              <a:t>爐石戰記</a:t>
            </a:r>
            <a:r>
              <a:rPr lang="en" sz="1400">
                <a:solidFill>
                  <a:srgbClr val="595959"/>
                </a:solidFill>
              </a:rPr>
              <a:t>，</a:t>
            </a:r>
            <a:r>
              <a:rPr b="1" lang="en" sz="1400">
                <a:solidFill>
                  <a:srgbClr val="595959"/>
                </a:solidFill>
              </a:rPr>
              <a:t>殺戮尖塔</a:t>
            </a:r>
            <a:r>
              <a:rPr lang="en" sz="1400">
                <a:solidFill>
                  <a:srgbClr val="595959"/>
                </a:solidFill>
              </a:rPr>
              <a:t>，</a:t>
            </a:r>
            <a:r>
              <a:rPr b="1" lang="en" sz="1400">
                <a:solidFill>
                  <a:srgbClr val="595959"/>
                </a:solidFill>
              </a:rPr>
              <a:t>炸彈超人</a:t>
            </a:r>
            <a:r>
              <a:rPr lang="en" sz="1400">
                <a:solidFill>
                  <a:srgbClr val="595959"/>
                </a:solidFill>
              </a:rPr>
              <a:t>等經典遊戲看何者適合本次專案復刻並將其豐富化．</a:t>
            </a:r>
            <a:endParaRPr sz="1400">
              <a:solidFill>
                <a:srgbClr val="595959"/>
              </a:solidFill>
            </a:endParaRPr>
          </a:p>
          <a:p>
            <a:pPr indent="0" lvl="0" marL="0" rtl="0" algn="l">
              <a:spcBef>
                <a:spcPts val="0"/>
              </a:spcBef>
              <a:spcAft>
                <a:spcPts val="0"/>
              </a:spcAft>
              <a:buClr>
                <a:schemeClr val="dk1"/>
              </a:buClr>
              <a:buSzPts val="1100"/>
              <a:buFont typeface="Arial"/>
              <a:buNone/>
            </a:pPr>
            <a:r>
              <a:t/>
            </a:r>
            <a:endParaRPr sz="1400">
              <a:solidFill>
                <a:srgbClr val="595959"/>
              </a:solidFill>
            </a:endParaRPr>
          </a:p>
          <a:p>
            <a:pPr indent="0" lvl="0" marL="0" rtl="0" algn="l">
              <a:spcBef>
                <a:spcPts val="0"/>
              </a:spcBef>
              <a:spcAft>
                <a:spcPts val="0"/>
              </a:spcAft>
              <a:buClr>
                <a:schemeClr val="dk1"/>
              </a:buClr>
              <a:buSzPts val="1100"/>
              <a:buFont typeface="Arial"/>
              <a:buNone/>
            </a:pPr>
            <a:r>
              <a:rPr lang="en" sz="1400">
                <a:solidFill>
                  <a:srgbClr val="595959"/>
                </a:solidFill>
              </a:rPr>
              <a:t>但考慮到時間成本的因素，和缺少專業企劃與美術，比較吃劇情與需要大量美術渲染的遊戲只好忍痛放棄．</a:t>
            </a:r>
            <a:endParaRPr sz="1400">
              <a:solidFill>
                <a:srgbClr val="595959"/>
              </a:solidFill>
            </a:endParaRPr>
          </a:p>
          <a:p>
            <a:pPr indent="0" lvl="0" marL="0" rtl="0" algn="l">
              <a:spcBef>
                <a:spcPts val="0"/>
              </a:spcBef>
              <a:spcAft>
                <a:spcPts val="0"/>
              </a:spcAft>
              <a:buClr>
                <a:schemeClr val="dk1"/>
              </a:buClr>
              <a:buSzPts val="1100"/>
              <a:buFont typeface="Arial"/>
              <a:buNone/>
            </a:pPr>
            <a:r>
              <a:t/>
            </a:r>
            <a:endParaRPr sz="1400">
              <a:solidFill>
                <a:srgbClr val="595959"/>
              </a:solidFill>
            </a:endParaRPr>
          </a:p>
          <a:p>
            <a:pPr indent="0" lvl="0" marL="0" rtl="0" algn="l">
              <a:spcBef>
                <a:spcPts val="0"/>
              </a:spcBef>
              <a:spcAft>
                <a:spcPts val="0"/>
              </a:spcAft>
              <a:buClr>
                <a:schemeClr val="dk1"/>
              </a:buClr>
              <a:buSzPts val="1100"/>
              <a:buFont typeface="Arial"/>
              <a:buNone/>
            </a:pPr>
            <a:r>
              <a:rPr lang="en" sz="1400">
                <a:solidFill>
                  <a:srgbClr val="595959"/>
                </a:solidFill>
              </a:rPr>
              <a:t>最後我們想到小時候常玩的炸彈超人與爆爆王或許很適合這次專案，主因是我們比較不用投入太多心力於劇情設計，可以專心在遊戲的核心功能、也能同時多人遊玩。前後端分配到的工作量適中，也都頗具挑戰性．且因遊戲本身不會過於龐大，也能確保在專案期限內開發完畢！</a:t>
            </a:r>
            <a:endParaRPr sz="1400">
              <a:solidFill>
                <a:srgbClr val="595959"/>
              </a:solidFill>
            </a:endParaRPr>
          </a:p>
          <a:p>
            <a:pPr indent="0" lvl="0" marL="0" rtl="0" algn="l">
              <a:spcBef>
                <a:spcPts val="0"/>
              </a:spcBef>
              <a:spcAft>
                <a:spcPts val="0"/>
              </a:spcAft>
              <a:buClr>
                <a:schemeClr val="dk1"/>
              </a:buClr>
              <a:buSzPts val="1100"/>
              <a:buFont typeface="Arial"/>
              <a:buNone/>
            </a:pPr>
            <a:r>
              <a:t/>
            </a:r>
            <a:endParaRPr sz="1400">
              <a:solidFill>
                <a:srgbClr val="595959"/>
              </a:solidFill>
            </a:endParaRPr>
          </a:p>
          <a:p>
            <a:pPr indent="0" lvl="0" marL="0" rtl="0" algn="l">
              <a:spcBef>
                <a:spcPts val="0"/>
              </a:spcBef>
              <a:spcAft>
                <a:spcPts val="0"/>
              </a:spcAft>
              <a:buClr>
                <a:schemeClr val="dk1"/>
              </a:buClr>
              <a:buSzPts val="1100"/>
              <a:buFont typeface="Arial"/>
              <a:buNone/>
            </a:pPr>
            <a:r>
              <a:rPr lang="en" sz="1400">
                <a:solidFill>
                  <a:srgbClr val="595959"/>
                </a:solidFill>
              </a:rPr>
              <a:t>最後對應到gamesofa ”5分鐘．想樂最輕鬆”的遊戲理念，最終我們選擇這款可即時快速對戰的遊戲做為我們專案努力的方向！</a:t>
            </a:r>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3ec0a8863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3ec0a8863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rPr>
              <a:t>核心玩法不會相差太多，但我們受到如CSGO VALORANT在遊戲進行時能購買物品的啟發，決定也在遊戲過程中加入現在當紅之隨機商店的系統．透過策略性在商店購買的道具，可以進一步拉開與敵人能力上的差距，來讓玩家獲得更爽快的遊戲體驗。我們試圖透過加入”玩家血量”這一特點，來使商店的效用更能突顯出來，玩家能有不同的裝備配置路線與金錢規劃，在遊戲進行中越來越強大，並在最後決戰。</a:t>
            </a:r>
            <a:endParaRPr sz="1800">
              <a:solidFill>
                <a:srgbClr val="595959"/>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e5e94f96e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e5e94f96e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3d676248b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3d676248b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90ad8b8e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90ad8b8e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665b46f1b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7665b46f1b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r>
              <a:rPr lang="en"/>
              <a:t>遊戲大局觀、大流程講解</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9.png"/><Relationship Id="rId6" Type="http://schemas.openxmlformats.org/officeDocument/2006/relationships/image" Target="../media/image33.png"/><Relationship Id="rId7"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3.png"/><Relationship Id="rId4" Type="http://schemas.openxmlformats.org/officeDocument/2006/relationships/image" Target="../media/image35.png"/><Relationship Id="rId5"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5.png"/><Relationship Id="rId13" Type="http://schemas.openxmlformats.org/officeDocument/2006/relationships/image" Target="../media/image2.png"/><Relationship Id="rId12"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25.jpg"/><Relationship Id="rId1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1.jpg"/><Relationship Id="rId8" Type="http://schemas.openxmlformats.org/officeDocument/2006/relationships/image" Target="../media/image2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21.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youtu.be/8WM63OS1bPY" TargetMode="External"/><Relationship Id="rId4" Type="http://schemas.openxmlformats.org/officeDocument/2006/relationships/hyperlink" Target="http://www.youtube.com/watch?v=8WM63OS1bPY" TargetMode="External"/><Relationship Id="rId5"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99958" y="-7808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專案報告</a:t>
            </a:r>
            <a:endParaRPr sz="3600">
              <a:solidFill>
                <a:schemeClr val="dk2"/>
              </a:solidFill>
            </a:endParaRPr>
          </a:p>
        </p:txBody>
      </p:sp>
      <p:sp>
        <p:nvSpPr>
          <p:cNvPr id="55" name="Google Shape;55;p13"/>
          <p:cNvSpPr txBox="1"/>
          <p:nvPr>
            <p:ph idx="1" type="subTitle"/>
          </p:nvPr>
        </p:nvSpPr>
        <p:spPr>
          <a:xfrm>
            <a:off x="399950" y="1541975"/>
            <a:ext cx="8520600" cy="31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前端</a:t>
            </a:r>
            <a:r>
              <a:rPr lang="en"/>
              <a:t> </a:t>
            </a:r>
            <a:r>
              <a:rPr lang="en" sz="2400"/>
              <a:t>:</a:t>
            </a:r>
            <a:r>
              <a:rPr lang="en"/>
              <a:t> </a:t>
            </a:r>
            <a:r>
              <a:rPr lang="en" sz="2400"/>
              <a:t>Tinley, Hundo</a:t>
            </a:r>
            <a:endParaRPr/>
          </a:p>
          <a:p>
            <a:pPr indent="0" lvl="0" marL="0" rtl="0" algn="l">
              <a:spcBef>
                <a:spcPts val="0"/>
              </a:spcBef>
              <a:spcAft>
                <a:spcPts val="0"/>
              </a:spcAft>
              <a:buNone/>
            </a:pPr>
            <a:r>
              <a:rPr lang="en" sz="2400"/>
              <a:t>後端：Neo, Jason, Jing-Xiang</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技術概覽</a:t>
            </a:r>
            <a:endParaRPr/>
          </a:p>
        </p:txBody>
      </p:sp>
      <p:sp>
        <p:nvSpPr>
          <p:cNvPr id="157" name="Google Shape;157;p22"/>
          <p:cNvSpPr txBox="1"/>
          <p:nvPr>
            <p:ph idx="1" type="body"/>
          </p:nvPr>
        </p:nvSpPr>
        <p:spPr>
          <a:xfrm>
            <a:off x="917800" y="1376700"/>
            <a:ext cx="7914600" cy="3451200"/>
          </a:xfrm>
          <a:prstGeom prst="rect">
            <a:avLst/>
          </a:prstGeom>
        </p:spPr>
        <p:txBody>
          <a:bodyPr anchorCtr="0" anchor="t" bIns="91425" lIns="91425" spcFirstLastPara="1" rIns="91425" wrap="square" tIns="91425">
            <a:normAutofit fontScale="40000" lnSpcReduction="10000"/>
          </a:bodyPr>
          <a:lstStyle/>
          <a:p>
            <a:pPr indent="-342900" lvl="0" marL="457200" rtl="0" algn="l">
              <a:lnSpc>
                <a:spcPct val="150000"/>
              </a:lnSpc>
              <a:spcBef>
                <a:spcPts val="0"/>
              </a:spcBef>
              <a:spcAft>
                <a:spcPts val="0"/>
              </a:spcAft>
              <a:buSzPct val="100000"/>
              <a:buChar char="❖"/>
            </a:pPr>
            <a:r>
              <a:rPr lang="en" sz="4500"/>
              <a:t>前端主要技術</a:t>
            </a:r>
            <a:endParaRPr sz="4500"/>
          </a:p>
          <a:p>
            <a:pPr indent="-316783" lvl="1" marL="914400" rtl="0" algn="l">
              <a:lnSpc>
                <a:spcPct val="150000"/>
              </a:lnSpc>
              <a:spcBef>
                <a:spcPts val="0"/>
              </a:spcBef>
              <a:spcAft>
                <a:spcPts val="0"/>
              </a:spcAft>
              <a:buSzPct val="100000"/>
              <a:buChar char="➢"/>
            </a:pPr>
            <a:r>
              <a:rPr lang="en" sz="3471"/>
              <a:t>遊戲引擎：cocos creator</a:t>
            </a:r>
            <a:endParaRPr sz="3471"/>
          </a:p>
          <a:p>
            <a:pPr indent="-316783" lvl="1" marL="914400" rtl="0" algn="l">
              <a:lnSpc>
                <a:spcPct val="150000"/>
              </a:lnSpc>
              <a:spcBef>
                <a:spcPts val="0"/>
              </a:spcBef>
              <a:spcAft>
                <a:spcPts val="0"/>
              </a:spcAft>
              <a:buSzPct val="100000"/>
              <a:buChar char="➢"/>
            </a:pPr>
            <a:r>
              <a:rPr lang="en" sz="3471"/>
              <a:t>語言：Typescript</a:t>
            </a:r>
            <a:endParaRPr sz="3471"/>
          </a:p>
          <a:p>
            <a:pPr indent="-316783" lvl="1" marL="914400" rtl="0" algn="l">
              <a:lnSpc>
                <a:spcPct val="150000"/>
              </a:lnSpc>
              <a:spcBef>
                <a:spcPts val="0"/>
              </a:spcBef>
              <a:spcAft>
                <a:spcPts val="0"/>
              </a:spcAft>
              <a:buSzPct val="100000"/>
              <a:buChar char="➢"/>
            </a:pPr>
            <a:r>
              <a:rPr lang="en" sz="3471"/>
              <a:t>平臺：Web</a:t>
            </a:r>
            <a:endParaRPr sz="3471"/>
          </a:p>
          <a:p>
            <a:pPr indent="-344126" lvl="0" marL="457200" rtl="0" algn="l">
              <a:lnSpc>
                <a:spcPct val="150000"/>
              </a:lnSpc>
              <a:spcBef>
                <a:spcPts val="0"/>
              </a:spcBef>
              <a:spcAft>
                <a:spcPts val="0"/>
              </a:spcAft>
              <a:buSzPct val="100000"/>
              <a:buChar char="❖"/>
            </a:pPr>
            <a:r>
              <a:rPr lang="en" sz="4548"/>
              <a:t>後端主要技術</a:t>
            </a:r>
            <a:endParaRPr sz="4548"/>
          </a:p>
          <a:p>
            <a:pPr indent="-318744" lvl="1" marL="914400" rtl="0" algn="l">
              <a:lnSpc>
                <a:spcPct val="150000"/>
              </a:lnSpc>
              <a:spcBef>
                <a:spcPts val="0"/>
              </a:spcBef>
              <a:spcAft>
                <a:spcPts val="0"/>
              </a:spcAft>
              <a:buSzPct val="100000"/>
              <a:buChar char="➢"/>
            </a:pPr>
            <a:r>
              <a:rPr lang="en" sz="3549"/>
              <a:t>Swoole PHP</a:t>
            </a:r>
            <a:endParaRPr sz="3549"/>
          </a:p>
          <a:p>
            <a:pPr indent="-342900" lvl="0" marL="457200" rtl="0" algn="l">
              <a:lnSpc>
                <a:spcPct val="150000"/>
              </a:lnSpc>
              <a:spcBef>
                <a:spcPts val="0"/>
              </a:spcBef>
              <a:spcAft>
                <a:spcPts val="0"/>
              </a:spcAft>
              <a:buSzPct val="100000"/>
              <a:buChar char="❖"/>
            </a:pPr>
            <a:r>
              <a:rPr lang="en" sz="4500"/>
              <a:t>美術</a:t>
            </a:r>
            <a:endParaRPr sz="4500"/>
          </a:p>
          <a:p>
            <a:pPr indent="-316783" lvl="1" marL="914400" rtl="0" algn="l">
              <a:lnSpc>
                <a:spcPct val="150000"/>
              </a:lnSpc>
              <a:spcBef>
                <a:spcPts val="0"/>
              </a:spcBef>
              <a:spcAft>
                <a:spcPts val="0"/>
              </a:spcAft>
              <a:buSzPct val="100000"/>
              <a:buChar char="➢"/>
            </a:pPr>
            <a:r>
              <a:rPr lang="en" sz="3471"/>
              <a:t>Stable Diffusion</a:t>
            </a:r>
            <a:endParaRPr sz="3471"/>
          </a:p>
          <a:p>
            <a:pPr indent="-316783" lvl="1" marL="914400" rtl="0" algn="l">
              <a:lnSpc>
                <a:spcPct val="150000"/>
              </a:lnSpc>
              <a:spcBef>
                <a:spcPts val="0"/>
              </a:spcBef>
              <a:spcAft>
                <a:spcPts val="0"/>
              </a:spcAft>
              <a:buSzPct val="100000"/>
              <a:buChar char="➢"/>
            </a:pPr>
            <a:r>
              <a:rPr lang="en" sz="3471"/>
              <a:t>Illustrator</a:t>
            </a:r>
            <a:endParaRPr sz="3471"/>
          </a:p>
          <a:p>
            <a:pPr indent="0" lvl="0" marL="0" rtl="0" algn="l">
              <a:spcBef>
                <a:spcPts val="1200"/>
              </a:spcBef>
              <a:spcAft>
                <a:spcPts val="1200"/>
              </a:spcAft>
              <a:buNone/>
            </a:pPr>
            <a:r>
              <a:t/>
            </a:r>
            <a:endParaRPr/>
          </a:p>
        </p:txBody>
      </p:sp>
      <p:pic>
        <p:nvPicPr>
          <p:cNvPr id="158" name="Google Shape;158;p22"/>
          <p:cNvPicPr preferRelativeResize="0"/>
          <p:nvPr/>
        </p:nvPicPr>
        <p:blipFill>
          <a:blip r:embed="rId3">
            <a:alphaModFix/>
          </a:blip>
          <a:stretch>
            <a:fillRect/>
          </a:stretch>
        </p:blipFill>
        <p:spPr>
          <a:xfrm>
            <a:off x="7485800" y="3116700"/>
            <a:ext cx="1219200" cy="1219200"/>
          </a:xfrm>
          <a:prstGeom prst="rect">
            <a:avLst/>
          </a:prstGeom>
          <a:noFill/>
          <a:ln>
            <a:noFill/>
          </a:ln>
        </p:spPr>
      </p:pic>
      <p:pic>
        <p:nvPicPr>
          <p:cNvPr id="159" name="Google Shape;159;p22"/>
          <p:cNvPicPr preferRelativeResize="0"/>
          <p:nvPr/>
        </p:nvPicPr>
        <p:blipFill>
          <a:blip r:embed="rId4">
            <a:alphaModFix/>
          </a:blip>
          <a:stretch>
            <a:fillRect/>
          </a:stretch>
        </p:blipFill>
        <p:spPr>
          <a:xfrm>
            <a:off x="5449425" y="3116700"/>
            <a:ext cx="1219200" cy="1219200"/>
          </a:xfrm>
          <a:prstGeom prst="rect">
            <a:avLst/>
          </a:prstGeom>
          <a:noFill/>
          <a:ln>
            <a:noFill/>
          </a:ln>
        </p:spPr>
      </p:pic>
      <p:pic>
        <p:nvPicPr>
          <p:cNvPr id="160" name="Google Shape;160;p22"/>
          <p:cNvPicPr preferRelativeResize="0"/>
          <p:nvPr/>
        </p:nvPicPr>
        <p:blipFill>
          <a:blip r:embed="rId5">
            <a:alphaModFix/>
          </a:blip>
          <a:stretch>
            <a:fillRect/>
          </a:stretch>
        </p:blipFill>
        <p:spPr>
          <a:xfrm>
            <a:off x="6032600" y="956050"/>
            <a:ext cx="2122400" cy="2122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3"/>
          <p:cNvSpPr/>
          <p:nvPr/>
        </p:nvSpPr>
        <p:spPr>
          <a:xfrm>
            <a:off x="575550" y="2877725"/>
            <a:ext cx="7897500" cy="1894200"/>
          </a:xfrm>
          <a:prstGeom prst="roundRect">
            <a:avLst>
              <a:gd fmla="val 16667" name="adj"/>
            </a:avLst>
          </a:prstGeom>
          <a:solidFill>
            <a:srgbClr val="FCE5CD"/>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575550" y="1180225"/>
            <a:ext cx="7897500" cy="816000"/>
          </a:xfrm>
          <a:prstGeom prst="roundRect">
            <a:avLst>
              <a:gd fmla="val 16667" name="adj"/>
            </a:avLst>
          </a:prstGeom>
          <a:solidFill>
            <a:srgbClr val="D0E0E3"/>
          </a:solidFill>
          <a:ln cap="flat" cmpd="sng" w="2857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7" name="Google Shape;167;p23"/>
          <p:cNvSpPr txBox="1"/>
          <p:nvPr>
            <p:ph type="ctrTitle"/>
          </p:nvPr>
        </p:nvSpPr>
        <p:spPr>
          <a:xfrm>
            <a:off x="399958" y="-1170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遊戲流程</a:t>
            </a:r>
            <a:endParaRPr sz="3600">
              <a:solidFill>
                <a:schemeClr val="dk2"/>
              </a:solidFill>
            </a:endParaRPr>
          </a:p>
        </p:txBody>
      </p:sp>
      <p:sp>
        <p:nvSpPr>
          <p:cNvPr id="168" name="Google Shape;168;p23"/>
          <p:cNvSpPr txBox="1"/>
          <p:nvPr>
            <p:ph idx="1" type="subTitle"/>
          </p:nvPr>
        </p:nvSpPr>
        <p:spPr>
          <a:xfrm>
            <a:off x="1345300" y="1398700"/>
            <a:ext cx="20352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輸入姓名與伺服器</a:t>
            </a:r>
            <a:endParaRPr sz="1800">
              <a:solidFill>
                <a:schemeClr val="dk1"/>
              </a:solidFill>
            </a:endParaRPr>
          </a:p>
        </p:txBody>
      </p:sp>
      <p:sp>
        <p:nvSpPr>
          <p:cNvPr id="169" name="Google Shape;169;p23"/>
          <p:cNvSpPr txBox="1"/>
          <p:nvPr>
            <p:ph idx="1" type="subTitle"/>
          </p:nvPr>
        </p:nvSpPr>
        <p:spPr>
          <a:xfrm>
            <a:off x="6386225" y="1398700"/>
            <a:ext cx="6807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配桌</a:t>
            </a:r>
            <a:endParaRPr sz="1800">
              <a:solidFill>
                <a:schemeClr val="dk1"/>
              </a:solidFill>
            </a:endParaRPr>
          </a:p>
        </p:txBody>
      </p:sp>
      <p:sp>
        <p:nvSpPr>
          <p:cNvPr id="170" name="Google Shape;170;p23"/>
          <p:cNvSpPr txBox="1"/>
          <p:nvPr>
            <p:ph idx="1" type="subTitle"/>
          </p:nvPr>
        </p:nvSpPr>
        <p:spPr>
          <a:xfrm>
            <a:off x="7517925" y="2969425"/>
            <a:ext cx="1035000" cy="4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大結算</a:t>
            </a:r>
            <a:endParaRPr sz="1800">
              <a:solidFill>
                <a:schemeClr val="dk1"/>
              </a:solidFill>
            </a:endParaRPr>
          </a:p>
        </p:txBody>
      </p:sp>
      <p:sp>
        <p:nvSpPr>
          <p:cNvPr id="171" name="Google Shape;171;p23"/>
          <p:cNvSpPr txBox="1"/>
          <p:nvPr>
            <p:ph idx="1" type="subTitle"/>
          </p:nvPr>
        </p:nvSpPr>
        <p:spPr>
          <a:xfrm>
            <a:off x="2780525" y="3518850"/>
            <a:ext cx="1591200" cy="4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開始放炸彈！</a:t>
            </a:r>
            <a:endParaRPr sz="1800">
              <a:solidFill>
                <a:schemeClr val="dk1"/>
              </a:solidFill>
            </a:endParaRPr>
          </a:p>
        </p:txBody>
      </p:sp>
      <p:sp>
        <p:nvSpPr>
          <p:cNvPr id="172" name="Google Shape;172;p23"/>
          <p:cNvSpPr txBox="1"/>
          <p:nvPr>
            <p:ph idx="1" type="subTitle"/>
          </p:nvPr>
        </p:nvSpPr>
        <p:spPr>
          <a:xfrm>
            <a:off x="857175" y="3502500"/>
            <a:ext cx="15912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商店購買道具</a:t>
            </a:r>
            <a:endParaRPr sz="1800">
              <a:solidFill>
                <a:schemeClr val="dk1"/>
              </a:solidFill>
            </a:endParaRPr>
          </a:p>
        </p:txBody>
      </p:sp>
      <p:sp>
        <p:nvSpPr>
          <p:cNvPr id="173" name="Google Shape;173;p23"/>
          <p:cNvSpPr txBox="1"/>
          <p:nvPr>
            <p:ph idx="1" type="subTitle"/>
          </p:nvPr>
        </p:nvSpPr>
        <p:spPr>
          <a:xfrm>
            <a:off x="7517925" y="4004600"/>
            <a:ext cx="892500" cy="40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小結算</a:t>
            </a:r>
            <a:endParaRPr sz="1800">
              <a:solidFill>
                <a:schemeClr val="dk1"/>
              </a:solidFill>
            </a:endParaRPr>
          </a:p>
        </p:txBody>
      </p:sp>
      <p:cxnSp>
        <p:nvCxnSpPr>
          <p:cNvPr id="174" name="Google Shape;174;p23"/>
          <p:cNvCxnSpPr>
            <a:stCxn id="168" idx="3"/>
            <a:endCxn id="169" idx="1"/>
          </p:cNvCxnSpPr>
          <p:nvPr/>
        </p:nvCxnSpPr>
        <p:spPr>
          <a:xfrm>
            <a:off x="3380500" y="1615450"/>
            <a:ext cx="3005700" cy="0"/>
          </a:xfrm>
          <a:prstGeom prst="straightConnector1">
            <a:avLst/>
          </a:prstGeom>
          <a:noFill/>
          <a:ln cap="flat" cmpd="sng" w="9525">
            <a:solidFill>
              <a:schemeClr val="dk2"/>
            </a:solidFill>
            <a:prstDash val="solid"/>
            <a:round/>
            <a:headEnd len="med" w="med" type="none"/>
            <a:tailEnd len="med" w="med" type="triangle"/>
          </a:ln>
        </p:spPr>
      </p:cxnSp>
      <p:sp>
        <p:nvSpPr>
          <p:cNvPr id="175" name="Google Shape;175;p23"/>
          <p:cNvSpPr/>
          <p:nvPr/>
        </p:nvSpPr>
        <p:spPr>
          <a:xfrm>
            <a:off x="4779200" y="3140047"/>
            <a:ext cx="2010775" cy="1158425"/>
          </a:xfrm>
          <a:prstGeom prst="flowChartDecis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是否為最後一關?</a:t>
            </a:r>
            <a:endParaRPr/>
          </a:p>
        </p:txBody>
      </p:sp>
      <p:cxnSp>
        <p:nvCxnSpPr>
          <p:cNvPr id="176" name="Google Shape;176;p23"/>
          <p:cNvCxnSpPr>
            <a:stCxn id="175" idx="3"/>
            <a:endCxn id="170" idx="1"/>
          </p:cNvCxnSpPr>
          <p:nvPr/>
        </p:nvCxnSpPr>
        <p:spPr>
          <a:xfrm flipH="1" rot="10800000">
            <a:off x="6789975" y="3169960"/>
            <a:ext cx="728100" cy="549300"/>
          </a:xfrm>
          <a:prstGeom prst="bentConnector3">
            <a:avLst>
              <a:gd fmla="val 49990" name="adj1"/>
            </a:avLst>
          </a:prstGeom>
          <a:noFill/>
          <a:ln cap="flat" cmpd="sng" w="9525">
            <a:solidFill>
              <a:schemeClr val="dk2"/>
            </a:solidFill>
            <a:prstDash val="solid"/>
            <a:round/>
            <a:headEnd len="med" w="med" type="none"/>
            <a:tailEnd len="med" w="med" type="triangle"/>
          </a:ln>
        </p:spPr>
      </p:cxnSp>
      <p:cxnSp>
        <p:nvCxnSpPr>
          <p:cNvPr id="177" name="Google Shape;177;p23"/>
          <p:cNvCxnSpPr>
            <a:stCxn id="175" idx="3"/>
            <a:endCxn id="173" idx="1"/>
          </p:cNvCxnSpPr>
          <p:nvPr/>
        </p:nvCxnSpPr>
        <p:spPr>
          <a:xfrm>
            <a:off x="6789975" y="3719260"/>
            <a:ext cx="728100" cy="485700"/>
          </a:xfrm>
          <a:prstGeom prst="bentConnector3">
            <a:avLst>
              <a:gd fmla="val 49990" name="adj1"/>
            </a:avLst>
          </a:prstGeom>
          <a:noFill/>
          <a:ln cap="flat" cmpd="sng" w="9525">
            <a:solidFill>
              <a:schemeClr val="dk2"/>
            </a:solidFill>
            <a:prstDash val="solid"/>
            <a:round/>
            <a:headEnd len="med" w="med" type="none"/>
            <a:tailEnd len="med" w="med" type="triangle"/>
          </a:ln>
        </p:spPr>
      </p:cxnSp>
      <p:cxnSp>
        <p:nvCxnSpPr>
          <p:cNvPr id="178" name="Google Shape;178;p23"/>
          <p:cNvCxnSpPr>
            <a:stCxn id="171" idx="3"/>
            <a:endCxn id="175" idx="1"/>
          </p:cNvCxnSpPr>
          <p:nvPr/>
        </p:nvCxnSpPr>
        <p:spPr>
          <a:xfrm>
            <a:off x="4371725" y="3719250"/>
            <a:ext cx="407400" cy="0"/>
          </a:xfrm>
          <a:prstGeom prst="straightConnector1">
            <a:avLst/>
          </a:prstGeom>
          <a:noFill/>
          <a:ln cap="flat" cmpd="sng" w="9525">
            <a:solidFill>
              <a:schemeClr val="dk2"/>
            </a:solidFill>
            <a:prstDash val="solid"/>
            <a:round/>
            <a:headEnd len="med" w="med" type="none"/>
            <a:tailEnd len="med" w="med" type="triangle"/>
          </a:ln>
        </p:spPr>
      </p:cxnSp>
      <p:cxnSp>
        <p:nvCxnSpPr>
          <p:cNvPr id="179" name="Google Shape;179;p23"/>
          <p:cNvCxnSpPr>
            <a:stCxn id="172" idx="3"/>
            <a:endCxn id="171" idx="1"/>
          </p:cNvCxnSpPr>
          <p:nvPr/>
        </p:nvCxnSpPr>
        <p:spPr>
          <a:xfrm>
            <a:off x="2448375" y="3719250"/>
            <a:ext cx="332100" cy="0"/>
          </a:xfrm>
          <a:prstGeom prst="straightConnector1">
            <a:avLst/>
          </a:prstGeom>
          <a:noFill/>
          <a:ln cap="flat" cmpd="sng" w="9525">
            <a:solidFill>
              <a:schemeClr val="dk2"/>
            </a:solidFill>
            <a:prstDash val="solid"/>
            <a:round/>
            <a:headEnd len="med" w="med" type="none"/>
            <a:tailEnd len="med" w="med" type="triangle"/>
          </a:ln>
        </p:spPr>
      </p:cxnSp>
      <p:sp>
        <p:nvSpPr>
          <p:cNvPr id="180" name="Google Shape;180;p23"/>
          <p:cNvSpPr txBox="1"/>
          <p:nvPr/>
        </p:nvSpPr>
        <p:spPr>
          <a:xfrm>
            <a:off x="6801288" y="3209500"/>
            <a:ext cx="4074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dk1"/>
                </a:solidFill>
              </a:rPr>
              <a:t>是</a:t>
            </a:r>
            <a:endParaRPr sz="1000">
              <a:solidFill>
                <a:schemeClr val="dk1"/>
              </a:solidFill>
            </a:endParaRPr>
          </a:p>
        </p:txBody>
      </p:sp>
      <p:sp>
        <p:nvSpPr>
          <p:cNvPr id="181" name="Google Shape;181;p23"/>
          <p:cNvSpPr txBox="1"/>
          <p:nvPr/>
        </p:nvSpPr>
        <p:spPr>
          <a:xfrm>
            <a:off x="6801288" y="3804750"/>
            <a:ext cx="4074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dk1"/>
                </a:solidFill>
              </a:rPr>
              <a:t>否</a:t>
            </a:r>
            <a:endParaRPr sz="1000">
              <a:solidFill>
                <a:schemeClr val="dk1"/>
              </a:solidFill>
            </a:endParaRPr>
          </a:p>
        </p:txBody>
      </p:sp>
      <p:cxnSp>
        <p:nvCxnSpPr>
          <p:cNvPr id="182" name="Google Shape;182;p23"/>
          <p:cNvCxnSpPr>
            <a:stCxn id="173" idx="2"/>
            <a:endCxn id="172" idx="2"/>
          </p:cNvCxnSpPr>
          <p:nvPr/>
        </p:nvCxnSpPr>
        <p:spPr>
          <a:xfrm flipH="1" rot="5400000">
            <a:off x="4573725" y="1014950"/>
            <a:ext cx="469500" cy="6311400"/>
          </a:xfrm>
          <a:prstGeom prst="bentConnector3">
            <a:avLst>
              <a:gd fmla="val -50719" name="adj1"/>
            </a:avLst>
          </a:prstGeom>
          <a:noFill/>
          <a:ln cap="flat" cmpd="sng" w="9525">
            <a:solidFill>
              <a:schemeClr val="dk2"/>
            </a:solidFill>
            <a:prstDash val="solid"/>
            <a:round/>
            <a:headEnd len="med" w="med" type="none"/>
            <a:tailEnd len="med" w="med" type="triangle"/>
          </a:ln>
        </p:spPr>
      </p:cxnSp>
      <p:cxnSp>
        <p:nvCxnSpPr>
          <p:cNvPr id="183" name="Google Shape;183;p23"/>
          <p:cNvCxnSpPr>
            <a:stCxn id="169" idx="3"/>
            <a:endCxn id="172" idx="1"/>
          </p:cNvCxnSpPr>
          <p:nvPr/>
        </p:nvCxnSpPr>
        <p:spPr>
          <a:xfrm flipH="1">
            <a:off x="857225" y="1615450"/>
            <a:ext cx="6209700" cy="2103900"/>
          </a:xfrm>
          <a:prstGeom prst="bentConnector5">
            <a:avLst>
              <a:gd fmla="val -9502" name="adj1"/>
              <a:gd fmla="val 42684" name="adj2"/>
              <a:gd fmla="val 102190" name="adj3"/>
            </a:avLst>
          </a:prstGeom>
          <a:noFill/>
          <a:ln cap="flat" cmpd="sng" w="9525">
            <a:solidFill>
              <a:schemeClr val="dk2"/>
            </a:solidFill>
            <a:prstDash val="solid"/>
            <a:round/>
            <a:headEnd len="med" w="med" type="none"/>
            <a:tailEnd len="med" w="med" type="triangle"/>
          </a:ln>
        </p:spPr>
      </p:cxnSp>
      <p:sp>
        <p:nvSpPr>
          <p:cNvPr id="184" name="Google Shape;184;p23"/>
          <p:cNvSpPr/>
          <p:nvPr/>
        </p:nvSpPr>
        <p:spPr>
          <a:xfrm>
            <a:off x="7805625" y="918225"/>
            <a:ext cx="604800" cy="2259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房間</a:t>
            </a:r>
            <a:endParaRPr/>
          </a:p>
        </p:txBody>
      </p:sp>
      <p:sp>
        <p:nvSpPr>
          <p:cNvPr id="185" name="Google Shape;185;p23"/>
          <p:cNvSpPr/>
          <p:nvPr/>
        </p:nvSpPr>
        <p:spPr>
          <a:xfrm>
            <a:off x="7485225" y="2615125"/>
            <a:ext cx="925200" cy="2259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t>正式遊戲</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4"/>
          <p:cNvSpPr txBox="1"/>
          <p:nvPr/>
        </p:nvSpPr>
        <p:spPr>
          <a:xfrm>
            <a:off x="399958" y="-117047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rgbClr val="595959"/>
                </a:solidFill>
              </a:rPr>
              <a:t>房間</a:t>
            </a:r>
            <a:endParaRPr sz="3600">
              <a:solidFill>
                <a:srgbClr val="595959"/>
              </a:solidFill>
            </a:endParaRPr>
          </a:p>
        </p:txBody>
      </p:sp>
      <p:sp>
        <p:nvSpPr>
          <p:cNvPr id="191" name="Google Shape;191;p24"/>
          <p:cNvSpPr/>
          <p:nvPr/>
        </p:nvSpPr>
        <p:spPr>
          <a:xfrm>
            <a:off x="598900" y="2184325"/>
            <a:ext cx="799500" cy="790500"/>
          </a:xfrm>
          <a:prstGeom prst="roundRect">
            <a:avLst>
              <a:gd fmla="val 16667" name="adj"/>
            </a:avLst>
          </a:prstGeom>
          <a:solidFill>
            <a:srgbClr val="CFE2F3"/>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Server</a:t>
            </a:r>
            <a:endParaRPr/>
          </a:p>
        </p:txBody>
      </p:sp>
      <p:sp>
        <p:nvSpPr>
          <p:cNvPr id="192" name="Google Shape;192;p24"/>
          <p:cNvSpPr/>
          <p:nvPr/>
        </p:nvSpPr>
        <p:spPr>
          <a:xfrm>
            <a:off x="3772500" y="1535425"/>
            <a:ext cx="799500" cy="790500"/>
          </a:xfrm>
          <a:prstGeom prst="roundRect">
            <a:avLst>
              <a:gd fmla="val 16667" name="adj"/>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a:t>
            </a:r>
            <a:endParaRPr/>
          </a:p>
        </p:txBody>
      </p:sp>
      <p:sp>
        <p:nvSpPr>
          <p:cNvPr id="193" name="Google Shape;193;p24"/>
          <p:cNvSpPr/>
          <p:nvPr/>
        </p:nvSpPr>
        <p:spPr>
          <a:xfrm>
            <a:off x="3733450" y="3620300"/>
            <a:ext cx="799500" cy="790500"/>
          </a:xfrm>
          <a:prstGeom prst="roundRect">
            <a:avLst>
              <a:gd fmla="val 16667" name="adj"/>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Other</a:t>
            </a:r>
            <a:endParaRPr/>
          </a:p>
          <a:p>
            <a:pPr indent="0" lvl="0" marL="0" marR="0" rtl="0" algn="ctr">
              <a:lnSpc>
                <a:spcPct val="100000"/>
              </a:lnSpc>
              <a:spcBef>
                <a:spcPts val="0"/>
              </a:spcBef>
              <a:spcAft>
                <a:spcPts val="0"/>
              </a:spcAft>
              <a:buNone/>
            </a:pPr>
            <a:r>
              <a:rPr lang="en"/>
              <a:t>Client</a:t>
            </a:r>
            <a:endParaRPr/>
          </a:p>
        </p:txBody>
      </p:sp>
      <p:cxnSp>
        <p:nvCxnSpPr>
          <p:cNvPr id="194" name="Google Shape;194;p24"/>
          <p:cNvCxnSpPr>
            <a:stCxn id="191" idx="0"/>
            <a:endCxn id="192" idx="0"/>
          </p:cNvCxnSpPr>
          <p:nvPr/>
        </p:nvCxnSpPr>
        <p:spPr>
          <a:xfrm rot="-5400000">
            <a:off x="2261050" y="273025"/>
            <a:ext cx="648900" cy="3173700"/>
          </a:xfrm>
          <a:prstGeom prst="curvedConnector3">
            <a:avLst>
              <a:gd fmla="val 136697" name="adj1"/>
            </a:avLst>
          </a:prstGeom>
          <a:noFill/>
          <a:ln cap="flat" cmpd="sng" w="28575">
            <a:solidFill>
              <a:schemeClr val="dk2"/>
            </a:solidFill>
            <a:prstDash val="solid"/>
            <a:round/>
            <a:headEnd len="med" w="med" type="none"/>
            <a:tailEnd len="med" w="med" type="triangle"/>
          </a:ln>
        </p:spPr>
      </p:cxnSp>
      <p:cxnSp>
        <p:nvCxnSpPr>
          <p:cNvPr id="195" name="Google Shape;195;p24"/>
          <p:cNvCxnSpPr>
            <a:stCxn id="192" idx="1"/>
            <a:endCxn id="191" idx="3"/>
          </p:cNvCxnSpPr>
          <p:nvPr/>
        </p:nvCxnSpPr>
        <p:spPr>
          <a:xfrm flipH="1">
            <a:off x="1398300" y="1930675"/>
            <a:ext cx="2374200" cy="648900"/>
          </a:xfrm>
          <a:prstGeom prst="straightConnector1">
            <a:avLst/>
          </a:prstGeom>
          <a:noFill/>
          <a:ln cap="flat" cmpd="sng" w="28575">
            <a:solidFill>
              <a:schemeClr val="dk2"/>
            </a:solidFill>
            <a:prstDash val="solid"/>
            <a:round/>
            <a:headEnd len="med" w="med" type="none"/>
            <a:tailEnd len="med" w="med" type="triangle"/>
          </a:ln>
        </p:spPr>
      </p:cxnSp>
      <p:cxnSp>
        <p:nvCxnSpPr>
          <p:cNvPr id="196" name="Google Shape;196;p24"/>
          <p:cNvCxnSpPr>
            <a:stCxn id="191" idx="2"/>
            <a:endCxn id="192" idx="2"/>
          </p:cNvCxnSpPr>
          <p:nvPr/>
        </p:nvCxnSpPr>
        <p:spPr>
          <a:xfrm rot="-5400000">
            <a:off x="2261050" y="1063525"/>
            <a:ext cx="648900" cy="3173700"/>
          </a:xfrm>
          <a:prstGeom prst="curvedConnector3">
            <a:avLst>
              <a:gd fmla="val -14983" name="adj1"/>
            </a:avLst>
          </a:prstGeom>
          <a:noFill/>
          <a:ln cap="flat" cmpd="sng" w="28575">
            <a:solidFill>
              <a:schemeClr val="dk2"/>
            </a:solidFill>
            <a:prstDash val="solid"/>
            <a:round/>
            <a:headEnd len="med" w="med" type="none"/>
            <a:tailEnd len="med" w="med" type="triangle"/>
          </a:ln>
        </p:spPr>
      </p:cxnSp>
      <p:cxnSp>
        <p:nvCxnSpPr>
          <p:cNvPr id="197" name="Google Shape;197;p24"/>
          <p:cNvCxnSpPr>
            <a:stCxn id="191" idx="2"/>
            <a:endCxn id="193" idx="1"/>
          </p:cNvCxnSpPr>
          <p:nvPr/>
        </p:nvCxnSpPr>
        <p:spPr>
          <a:xfrm>
            <a:off x="998650" y="2974825"/>
            <a:ext cx="2734800" cy="1040700"/>
          </a:xfrm>
          <a:prstGeom prst="straightConnector1">
            <a:avLst/>
          </a:prstGeom>
          <a:noFill/>
          <a:ln cap="flat" cmpd="sng" w="28575">
            <a:solidFill>
              <a:schemeClr val="dk2"/>
            </a:solidFill>
            <a:prstDash val="solid"/>
            <a:round/>
            <a:headEnd len="med" w="med" type="none"/>
            <a:tailEnd len="med" w="med" type="triangle"/>
          </a:ln>
        </p:spPr>
      </p:cxnSp>
      <p:sp>
        <p:nvSpPr>
          <p:cNvPr id="198" name="Google Shape;198;p24"/>
          <p:cNvSpPr txBox="1"/>
          <p:nvPr/>
        </p:nvSpPr>
        <p:spPr>
          <a:xfrm>
            <a:off x="2346550" y="976175"/>
            <a:ext cx="4779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fd</a:t>
            </a:r>
            <a:endParaRPr/>
          </a:p>
        </p:txBody>
      </p:sp>
      <p:sp>
        <p:nvSpPr>
          <p:cNvPr id="199" name="Google Shape;199;p24"/>
          <p:cNvSpPr txBox="1"/>
          <p:nvPr/>
        </p:nvSpPr>
        <p:spPr>
          <a:xfrm rot="-959526">
            <a:off x="2303808" y="1862404"/>
            <a:ext cx="707792" cy="3732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name</a:t>
            </a:r>
            <a:endParaRPr/>
          </a:p>
        </p:txBody>
      </p:sp>
      <p:sp>
        <p:nvSpPr>
          <p:cNvPr id="200" name="Google Shape;200;p24"/>
          <p:cNvSpPr txBox="1"/>
          <p:nvPr/>
        </p:nvSpPr>
        <p:spPr>
          <a:xfrm>
            <a:off x="1985800" y="3098100"/>
            <a:ext cx="7995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ROOM</a:t>
            </a:r>
            <a:endParaRPr/>
          </a:p>
        </p:txBody>
      </p:sp>
      <p:pic>
        <p:nvPicPr>
          <p:cNvPr id="201" name="Google Shape;201;p24"/>
          <p:cNvPicPr preferRelativeResize="0"/>
          <p:nvPr/>
        </p:nvPicPr>
        <p:blipFill>
          <a:blip r:embed="rId3">
            <a:alphaModFix/>
          </a:blip>
          <a:stretch>
            <a:fillRect/>
          </a:stretch>
        </p:blipFill>
        <p:spPr>
          <a:xfrm>
            <a:off x="4903352" y="1425875"/>
            <a:ext cx="4017197" cy="2685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nvSpPr>
        <p:spPr>
          <a:xfrm>
            <a:off x="399958" y="-117047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rgbClr val="595959"/>
                </a:solidFill>
              </a:rPr>
              <a:t>遊戲中</a:t>
            </a:r>
            <a:endParaRPr sz="3600">
              <a:solidFill>
                <a:srgbClr val="595959"/>
              </a:solidFill>
            </a:endParaRPr>
          </a:p>
        </p:txBody>
      </p:sp>
      <p:sp>
        <p:nvSpPr>
          <p:cNvPr id="207" name="Google Shape;207;p25"/>
          <p:cNvSpPr/>
          <p:nvPr/>
        </p:nvSpPr>
        <p:spPr>
          <a:xfrm>
            <a:off x="1857700" y="1654138"/>
            <a:ext cx="799500" cy="790500"/>
          </a:xfrm>
          <a:prstGeom prst="roundRect">
            <a:avLst>
              <a:gd fmla="val 16667" name="adj"/>
            </a:avLst>
          </a:prstGeom>
          <a:solidFill>
            <a:srgbClr val="CFE2F3"/>
          </a:solidFill>
          <a:ln cap="flat" cmpd="sng" w="19050">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Server</a:t>
            </a:r>
            <a:endParaRPr/>
          </a:p>
        </p:txBody>
      </p:sp>
      <p:sp>
        <p:nvSpPr>
          <p:cNvPr id="208" name="Google Shape;208;p25"/>
          <p:cNvSpPr/>
          <p:nvPr/>
        </p:nvSpPr>
        <p:spPr>
          <a:xfrm>
            <a:off x="6260975" y="1555150"/>
            <a:ext cx="799500" cy="790500"/>
          </a:xfrm>
          <a:prstGeom prst="roundRect">
            <a:avLst>
              <a:gd fmla="val 16667" name="adj"/>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a:t>
            </a:r>
            <a:endParaRPr/>
          </a:p>
        </p:txBody>
      </p:sp>
      <p:sp>
        <p:nvSpPr>
          <p:cNvPr id="209" name="Google Shape;209;p25"/>
          <p:cNvSpPr/>
          <p:nvPr/>
        </p:nvSpPr>
        <p:spPr>
          <a:xfrm>
            <a:off x="5497250" y="3919400"/>
            <a:ext cx="799500" cy="790500"/>
          </a:xfrm>
          <a:prstGeom prst="roundRect">
            <a:avLst>
              <a:gd fmla="val 16667" name="adj"/>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Other</a:t>
            </a:r>
            <a:endParaRPr/>
          </a:p>
          <a:p>
            <a:pPr indent="0" lvl="0" marL="0" marR="0" rtl="0" algn="ctr">
              <a:lnSpc>
                <a:spcPct val="100000"/>
              </a:lnSpc>
              <a:spcBef>
                <a:spcPts val="0"/>
              </a:spcBef>
              <a:spcAft>
                <a:spcPts val="0"/>
              </a:spcAft>
              <a:buNone/>
            </a:pPr>
            <a:r>
              <a:rPr lang="en"/>
              <a:t>Client</a:t>
            </a:r>
            <a:endParaRPr/>
          </a:p>
        </p:txBody>
      </p:sp>
      <p:cxnSp>
        <p:nvCxnSpPr>
          <p:cNvPr id="210" name="Google Shape;210;p25"/>
          <p:cNvCxnSpPr>
            <a:stCxn id="207" idx="0"/>
            <a:endCxn id="208" idx="0"/>
          </p:cNvCxnSpPr>
          <p:nvPr/>
        </p:nvCxnSpPr>
        <p:spPr>
          <a:xfrm rot="-5400000">
            <a:off x="4409650" y="-597062"/>
            <a:ext cx="99000" cy="4403400"/>
          </a:xfrm>
          <a:prstGeom prst="curvedConnector3">
            <a:avLst>
              <a:gd fmla="val 340518" name="adj1"/>
            </a:avLst>
          </a:prstGeom>
          <a:noFill/>
          <a:ln cap="flat" cmpd="sng" w="28575">
            <a:solidFill>
              <a:schemeClr val="dk2"/>
            </a:solidFill>
            <a:prstDash val="solid"/>
            <a:round/>
            <a:headEnd len="med" w="med" type="none"/>
            <a:tailEnd len="med" w="med" type="triangle"/>
          </a:ln>
        </p:spPr>
      </p:cxnSp>
      <p:cxnSp>
        <p:nvCxnSpPr>
          <p:cNvPr id="211" name="Google Shape;211;p25"/>
          <p:cNvCxnSpPr>
            <a:stCxn id="208" idx="1"/>
            <a:endCxn id="207" idx="3"/>
          </p:cNvCxnSpPr>
          <p:nvPr/>
        </p:nvCxnSpPr>
        <p:spPr>
          <a:xfrm flipH="1">
            <a:off x="2657075" y="1950400"/>
            <a:ext cx="3603900" cy="99000"/>
          </a:xfrm>
          <a:prstGeom prst="straightConnector1">
            <a:avLst/>
          </a:prstGeom>
          <a:noFill/>
          <a:ln cap="flat" cmpd="sng" w="28575">
            <a:solidFill>
              <a:schemeClr val="dk2"/>
            </a:solidFill>
            <a:prstDash val="solid"/>
            <a:round/>
            <a:headEnd len="med" w="med" type="none"/>
            <a:tailEnd len="med" w="med" type="triangle"/>
          </a:ln>
        </p:spPr>
      </p:cxnSp>
      <p:cxnSp>
        <p:nvCxnSpPr>
          <p:cNvPr id="212" name="Google Shape;212;p25"/>
          <p:cNvCxnSpPr>
            <a:stCxn id="207" idx="2"/>
            <a:endCxn id="208" idx="2"/>
          </p:cNvCxnSpPr>
          <p:nvPr/>
        </p:nvCxnSpPr>
        <p:spPr>
          <a:xfrm rot="-5400000">
            <a:off x="4409650" y="193438"/>
            <a:ext cx="99000" cy="4403400"/>
          </a:xfrm>
          <a:prstGeom prst="curvedConnector3">
            <a:avLst>
              <a:gd fmla="val -240530" name="adj1"/>
            </a:avLst>
          </a:prstGeom>
          <a:noFill/>
          <a:ln cap="flat" cmpd="sng" w="28575">
            <a:solidFill>
              <a:srgbClr val="FFD966"/>
            </a:solidFill>
            <a:prstDash val="solid"/>
            <a:round/>
            <a:headEnd len="med" w="med" type="none"/>
            <a:tailEnd len="med" w="med" type="triangle"/>
          </a:ln>
        </p:spPr>
      </p:cxnSp>
      <p:cxnSp>
        <p:nvCxnSpPr>
          <p:cNvPr id="213" name="Google Shape;213;p25"/>
          <p:cNvCxnSpPr>
            <a:stCxn id="207" idx="2"/>
            <a:endCxn id="209" idx="0"/>
          </p:cNvCxnSpPr>
          <p:nvPr/>
        </p:nvCxnSpPr>
        <p:spPr>
          <a:xfrm>
            <a:off x="2257450" y="2444638"/>
            <a:ext cx="3639600" cy="1474800"/>
          </a:xfrm>
          <a:prstGeom prst="straightConnector1">
            <a:avLst/>
          </a:prstGeom>
          <a:noFill/>
          <a:ln cap="flat" cmpd="sng" w="28575">
            <a:solidFill>
              <a:srgbClr val="FFD966"/>
            </a:solidFill>
            <a:prstDash val="solid"/>
            <a:round/>
            <a:headEnd len="med" w="med" type="none"/>
            <a:tailEnd len="med" w="med" type="triangle"/>
          </a:ln>
        </p:spPr>
      </p:cxnSp>
      <p:sp>
        <p:nvSpPr>
          <p:cNvPr id="214" name="Google Shape;214;p25"/>
          <p:cNvSpPr txBox="1"/>
          <p:nvPr/>
        </p:nvSpPr>
        <p:spPr>
          <a:xfrm>
            <a:off x="3812421" y="1031187"/>
            <a:ext cx="1280400" cy="37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地圖、商店</a:t>
            </a:r>
            <a:endParaRPr sz="1200"/>
          </a:p>
        </p:txBody>
      </p:sp>
      <p:sp>
        <p:nvSpPr>
          <p:cNvPr id="215" name="Google Shape;215;p25"/>
          <p:cNvSpPr txBox="1"/>
          <p:nvPr/>
        </p:nvSpPr>
        <p:spPr>
          <a:xfrm rot="-174001">
            <a:off x="3969053" y="1659332"/>
            <a:ext cx="1506129" cy="37337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位置、放炸彈...</a:t>
            </a:r>
            <a:endParaRPr sz="1200"/>
          </a:p>
          <a:p>
            <a:pPr indent="0" lvl="0" marL="0" rtl="0" algn="ctr">
              <a:spcBef>
                <a:spcPts val="0"/>
              </a:spcBef>
              <a:spcAft>
                <a:spcPts val="0"/>
              </a:spcAft>
              <a:buNone/>
            </a:pPr>
            <a:r>
              <a:t/>
            </a:r>
            <a:endParaRPr sz="1200"/>
          </a:p>
        </p:txBody>
      </p:sp>
      <p:sp>
        <p:nvSpPr>
          <p:cNvPr id="216" name="Google Shape;216;p25"/>
          <p:cNvSpPr/>
          <p:nvPr/>
        </p:nvSpPr>
        <p:spPr>
          <a:xfrm>
            <a:off x="4017163" y="3919400"/>
            <a:ext cx="799500" cy="790500"/>
          </a:xfrm>
          <a:prstGeom prst="roundRect">
            <a:avLst>
              <a:gd fmla="val 16667" name="adj"/>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Other</a:t>
            </a:r>
            <a:endParaRPr/>
          </a:p>
          <a:p>
            <a:pPr indent="0" lvl="0" marL="0" marR="0" rtl="0" algn="ctr">
              <a:lnSpc>
                <a:spcPct val="100000"/>
              </a:lnSpc>
              <a:spcBef>
                <a:spcPts val="0"/>
              </a:spcBef>
              <a:spcAft>
                <a:spcPts val="0"/>
              </a:spcAft>
              <a:buNone/>
            </a:pPr>
            <a:r>
              <a:rPr lang="en"/>
              <a:t>Client</a:t>
            </a:r>
            <a:endParaRPr/>
          </a:p>
        </p:txBody>
      </p:sp>
      <p:sp>
        <p:nvSpPr>
          <p:cNvPr id="217" name="Google Shape;217;p25"/>
          <p:cNvSpPr/>
          <p:nvPr/>
        </p:nvSpPr>
        <p:spPr>
          <a:xfrm>
            <a:off x="2537075" y="3919400"/>
            <a:ext cx="799500" cy="790500"/>
          </a:xfrm>
          <a:prstGeom prst="roundRect">
            <a:avLst>
              <a:gd fmla="val 16667" name="adj"/>
            </a:avLst>
          </a:prstGeom>
          <a:solidFill>
            <a:srgbClr val="D9EAD3"/>
          </a:solidFill>
          <a:ln cap="flat" cmpd="sng" w="1905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Other</a:t>
            </a:r>
            <a:endParaRPr/>
          </a:p>
          <a:p>
            <a:pPr indent="0" lvl="0" marL="0" marR="0" rtl="0" algn="ctr">
              <a:lnSpc>
                <a:spcPct val="100000"/>
              </a:lnSpc>
              <a:spcBef>
                <a:spcPts val="0"/>
              </a:spcBef>
              <a:spcAft>
                <a:spcPts val="0"/>
              </a:spcAft>
              <a:buNone/>
            </a:pPr>
            <a:r>
              <a:rPr lang="en"/>
              <a:t>Client</a:t>
            </a:r>
            <a:endParaRPr/>
          </a:p>
        </p:txBody>
      </p:sp>
      <p:cxnSp>
        <p:nvCxnSpPr>
          <p:cNvPr id="218" name="Google Shape;218;p25"/>
          <p:cNvCxnSpPr>
            <a:stCxn id="207" idx="2"/>
            <a:endCxn id="216" idx="0"/>
          </p:cNvCxnSpPr>
          <p:nvPr/>
        </p:nvCxnSpPr>
        <p:spPr>
          <a:xfrm>
            <a:off x="2257450" y="2444638"/>
            <a:ext cx="2159400" cy="1474800"/>
          </a:xfrm>
          <a:prstGeom prst="straightConnector1">
            <a:avLst/>
          </a:prstGeom>
          <a:noFill/>
          <a:ln cap="flat" cmpd="sng" w="28575">
            <a:solidFill>
              <a:srgbClr val="FFD966"/>
            </a:solidFill>
            <a:prstDash val="solid"/>
            <a:round/>
            <a:headEnd len="med" w="med" type="none"/>
            <a:tailEnd len="med" w="med" type="triangle"/>
          </a:ln>
        </p:spPr>
      </p:cxnSp>
      <p:cxnSp>
        <p:nvCxnSpPr>
          <p:cNvPr id="219" name="Google Shape;219;p25"/>
          <p:cNvCxnSpPr>
            <a:stCxn id="207" idx="2"/>
            <a:endCxn id="217" idx="0"/>
          </p:cNvCxnSpPr>
          <p:nvPr/>
        </p:nvCxnSpPr>
        <p:spPr>
          <a:xfrm>
            <a:off x="2257450" y="2444638"/>
            <a:ext cx="679500" cy="1474800"/>
          </a:xfrm>
          <a:prstGeom prst="straightConnector1">
            <a:avLst/>
          </a:prstGeom>
          <a:noFill/>
          <a:ln cap="flat" cmpd="sng" w="28575">
            <a:solidFill>
              <a:srgbClr val="FFD966"/>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nvSpPr>
        <p:spPr>
          <a:xfrm>
            <a:off x="399958" y="-1170475"/>
            <a:ext cx="8520600" cy="20526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rgbClr val="595959"/>
                </a:solidFill>
              </a:rPr>
              <a:t>結算</a:t>
            </a:r>
            <a:endParaRPr sz="3600">
              <a:solidFill>
                <a:srgbClr val="595959"/>
              </a:solidFill>
            </a:endParaRPr>
          </a:p>
        </p:txBody>
      </p:sp>
      <p:pic>
        <p:nvPicPr>
          <p:cNvPr id="225" name="Google Shape;225;p26"/>
          <p:cNvPicPr preferRelativeResize="0"/>
          <p:nvPr/>
        </p:nvPicPr>
        <p:blipFill>
          <a:blip r:embed="rId3">
            <a:alphaModFix/>
          </a:blip>
          <a:stretch>
            <a:fillRect/>
          </a:stretch>
        </p:blipFill>
        <p:spPr>
          <a:xfrm>
            <a:off x="1644462" y="882125"/>
            <a:ext cx="5855075" cy="3893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ctrTitle"/>
          </p:nvPr>
        </p:nvSpPr>
        <p:spPr>
          <a:xfrm>
            <a:off x="429933" y="-11585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專案架構(後端)</a:t>
            </a:r>
            <a:endParaRPr sz="3600">
              <a:solidFill>
                <a:schemeClr val="dk2"/>
              </a:solidFill>
            </a:endParaRPr>
          </a:p>
        </p:txBody>
      </p:sp>
      <p:sp>
        <p:nvSpPr>
          <p:cNvPr id="231" name="Google Shape;231;p27"/>
          <p:cNvSpPr txBox="1"/>
          <p:nvPr>
            <p:ph idx="1" type="subTitle"/>
          </p:nvPr>
        </p:nvSpPr>
        <p:spPr>
          <a:xfrm>
            <a:off x="429925" y="827275"/>
            <a:ext cx="8520600" cy="368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架構主要由3個server組成</a:t>
            </a:r>
            <a:endParaRPr sz="1800"/>
          </a:p>
        </p:txBody>
      </p:sp>
      <p:sp>
        <p:nvSpPr>
          <p:cNvPr id="232" name="Google Shape;232;p27"/>
          <p:cNvSpPr/>
          <p:nvPr/>
        </p:nvSpPr>
        <p:spPr>
          <a:xfrm>
            <a:off x="3289125" y="1804825"/>
            <a:ext cx="2385900" cy="74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903225" y="3069300"/>
            <a:ext cx="2385900" cy="74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p:nvPr/>
        </p:nvSpPr>
        <p:spPr>
          <a:xfrm>
            <a:off x="5621075" y="3069300"/>
            <a:ext cx="2385900" cy="743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7"/>
          <p:cNvSpPr txBox="1"/>
          <p:nvPr/>
        </p:nvSpPr>
        <p:spPr>
          <a:xfrm>
            <a:off x="3585825" y="1978975"/>
            <a:ext cx="17925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Proxy Server</a:t>
            </a:r>
            <a:endParaRPr/>
          </a:p>
        </p:txBody>
      </p:sp>
      <p:sp>
        <p:nvSpPr>
          <p:cNvPr id="236" name="Google Shape;236;p27"/>
          <p:cNvSpPr txBox="1"/>
          <p:nvPr/>
        </p:nvSpPr>
        <p:spPr>
          <a:xfrm>
            <a:off x="5965700" y="3201150"/>
            <a:ext cx="17925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Game</a:t>
            </a:r>
            <a:r>
              <a:rPr lang="en"/>
              <a:t> Server</a:t>
            </a:r>
            <a:endParaRPr/>
          </a:p>
        </p:txBody>
      </p:sp>
      <p:sp>
        <p:nvSpPr>
          <p:cNvPr id="237" name="Google Shape;237;p27"/>
          <p:cNvSpPr txBox="1"/>
          <p:nvPr/>
        </p:nvSpPr>
        <p:spPr>
          <a:xfrm>
            <a:off x="1199925" y="3201150"/>
            <a:ext cx="17925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Lobby</a:t>
            </a:r>
            <a:r>
              <a:rPr lang="en"/>
              <a:t> Server</a:t>
            </a:r>
            <a:endParaRPr/>
          </a:p>
        </p:txBody>
      </p:sp>
      <p:sp>
        <p:nvSpPr>
          <p:cNvPr id="238" name="Google Shape;238;p27"/>
          <p:cNvSpPr txBox="1"/>
          <p:nvPr/>
        </p:nvSpPr>
        <p:spPr>
          <a:xfrm>
            <a:off x="2378325" y="1328425"/>
            <a:ext cx="4207500" cy="37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E06666"/>
                </a:solidFill>
              </a:rPr>
              <a:t>用來接收client訊息</a:t>
            </a:r>
            <a:endParaRPr sz="1200">
              <a:solidFill>
                <a:srgbClr val="E06666"/>
              </a:solidFill>
            </a:endParaRPr>
          </a:p>
          <a:p>
            <a:pPr indent="0" lvl="0" marL="0" rtl="0" algn="ctr">
              <a:spcBef>
                <a:spcPts val="0"/>
              </a:spcBef>
              <a:spcAft>
                <a:spcPts val="0"/>
              </a:spcAft>
              <a:buNone/>
            </a:pPr>
            <a:r>
              <a:rPr lang="en" sz="1200">
                <a:solidFill>
                  <a:srgbClr val="E06666"/>
                </a:solidFill>
              </a:rPr>
              <a:t>再根據需求導轉到另兩台伺服器</a:t>
            </a:r>
            <a:endParaRPr sz="1200">
              <a:solidFill>
                <a:srgbClr val="E06666"/>
              </a:solidFill>
            </a:endParaRPr>
          </a:p>
        </p:txBody>
      </p:sp>
      <p:cxnSp>
        <p:nvCxnSpPr>
          <p:cNvPr id="239" name="Google Shape;239;p27"/>
          <p:cNvCxnSpPr/>
          <p:nvPr/>
        </p:nvCxnSpPr>
        <p:spPr>
          <a:xfrm flipH="1">
            <a:off x="2703700" y="2541775"/>
            <a:ext cx="605400" cy="413700"/>
          </a:xfrm>
          <a:prstGeom prst="straightConnector1">
            <a:avLst/>
          </a:prstGeom>
          <a:noFill/>
          <a:ln cap="flat" cmpd="sng" w="9525">
            <a:solidFill>
              <a:schemeClr val="dk2"/>
            </a:solidFill>
            <a:prstDash val="solid"/>
            <a:round/>
            <a:headEnd len="med" w="med" type="none"/>
            <a:tailEnd len="med" w="med" type="triangle"/>
          </a:ln>
        </p:spPr>
      </p:cxnSp>
      <p:cxnSp>
        <p:nvCxnSpPr>
          <p:cNvPr id="240" name="Google Shape;240;p27"/>
          <p:cNvCxnSpPr/>
          <p:nvPr/>
        </p:nvCxnSpPr>
        <p:spPr>
          <a:xfrm flipH="1" rot="10800000">
            <a:off x="3033350" y="2652913"/>
            <a:ext cx="425700" cy="311700"/>
          </a:xfrm>
          <a:prstGeom prst="straightConnector1">
            <a:avLst/>
          </a:prstGeom>
          <a:noFill/>
          <a:ln cap="flat" cmpd="sng" w="9525">
            <a:solidFill>
              <a:schemeClr val="dk2"/>
            </a:solidFill>
            <a:prstDash val="solid"/>
            <a:round/>
            <a:headEnd len="med" w="med" type="none"/>
            <a:tailEnd len="med" w="med" type="triangle"/>
          </a:ln>
        </p:spPr>
      </p:cxnSp>
      <p:cxnSp>
        <p:nvCxnSpPr>
          <p:cNvPr id="241" name="Google Shape;241;p27"/>
          <p:cNvCxnSpPr/>
          <p:nvPr/>
        </p:nvCxnSpPr>
        <p:spPr>
          <a:xfrm>
            <a:off x="5766950" y="2619700"/>
            <a:ext cx="431700" cy="371700"/>
          </a:xfrm>
          <a:prstGeom prst="straightConnector1">
            <a:avLst/>
          </a:prstGeom>
          <a:noFill/>
          <a:ln cap="flat" cmpd="sng" w="9525">
            <a:solidFill>
              <a:schemeClr val="dk2"/>
            </a:solidFill>
            <a:prstDash val="solid"/>
            <a:round/>
            <a:headEnd len="med" w="med" type="none"/>
            <a:tailEnd len="med" w="med" type="triangle"/>
          </a:ln>
        </p:spPr>
      </p:cxnSp>
      <p:cxnSp>
        <p:nvCxnSpPr>
          <p:cNvPr id="242" name="Google Shape;242;p27"/>
          <p:cNvCxnSpPr/>
          <p:nvPr/>
        </p:nvCxnSpPr>
        <p:spPr>
          <a:xfrm rot="10800000">
            <a:off x="5904750" y="2523750"/>
            <a:ext cx="449700" cy="389700"/>
          </a:xfrm>
          <a:prstGeom prst="straightConnector1">
            <a:avLst/>
          </a:prstGeom>
          <a:noFill/>
          <a:ln cap="flat" cmpd="sng" w="9525">
            <a:solidFill>
              <a:schemeClr val="dk2"/>
            </a:solidFill>
            <a:prstDash val="solid"/>
            <a:round/>
            <a:headEnd len="med" w="med" type="none"/>
            <a:tailEnd len="med" w="med" type="triangle"/>
          </a:ln>
        </p:spPr>
      </p:cxnSp>
      <p:sp>
        <p:nvSpPr>
          <p:cNvPr id="243" name="Google Shape;243;p27"/>
          <p:cNvSpPr txBox="1"/>
          <p:nvPr/>
        </p:nvSpPr>
        <p:spPr>
          <a:xfrm>
            <a:off x="88200" y="3762825"/>
            <a:ext cx="42075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E06666"/>
                </a:solidFill>
              </a:rPr>
              <a:t>主要負責遊戲從大廳到房間配桌與開局</a:t>
            </a:r>
            <a:endParaRPr sz="1200">
              <a:solidFill>
                <a:srgbClr val="E06666"/>
              </a:solidFill>
            </a:endParaRPr>
          </a:p>
          <a:p>
            <a:pPr indent="0" lvl="0" marL="0" rtl="0" algn="ctr">
              <a:spcBef>
                <a:spcPts val="0"/>
              </a:spcBef>
              <a:spcAft>
                <a:spcPts val="0"/>
              </a:spcAft>
              <a:buNone/>
            </a:pPr>
            <a:r>
              <a:rPr lang="en" sz="1200">
                <a:solidFill>
                  <a:srgbClr val="1155CC"/>
                </a:solidFill>
              </a:rPr>
              <a:t>會將處理後的資料委託Proxy轉傳到client</a:t>
            </a:r>
            <a:endParaRPr sz="1200">
              <a:solidFill>
                <a:srgbClr val="1155CC"/>
              </a:solidFill>
            </a:endParaRPr>
          </a:p>
        </p:txBody>
      </p:sp>
      <p:sp>
        <p:nvSpPr>
          <p:cNvPr id="244" name="Google Shape;244;p27"/>
          <p:cNvSpPr txBox="1"/>
          <p:nvPr/>
        </p:nvSpPr>
        <p:spPr>
          <a:xfrm>
            <a:off x="4758200" y="3762825"/>
            <a:ext cx="4207500" cy="4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E06666"/>
                </a:solidFill>
              </a:rPr>
              <a:t>主要負責遊戲內容邏輯處理，生涯結算等</a:t>
            </a:r>
            <a:endParaRPr sz="1200">
              <a:solidFill>
                <a:srgbClr val="E06666"/>
              </a:solidFill>
            </a:endParaRPr>
          </a:p>
          <a:p>
            <a:pPr indent="0" lvl="0" marL="0" rtl="0" algn="ctr">
              <a:spcBef>
                <a:spcPts val="0"/>
              </a:spcBef>
              <a:spcAft>
                <a:spcPts val="0"/>
              </a:spcAft>
              <a:buClr>
                <a:schemeClr val="dk1"/>
              </a:buClr>
              <a:buSzPts val="1100"/>
              <a:buFont typeface="Arial"/>
              <a:buNone/>
            </a:pPr>
            <a:r>
              <a:rPr lang="en" sz="1200">
                <a:solidFill>
                  <a:srgbClr val="1155CC"/>
                </a:solidFill>
              </a:rPr>
              <a:t>會將處理後的資料委託Proxy轉傳到client</a:t>
            </a:r>
            <a:endParaRPr sz="1200">
              <a:solidFill>
                <a:srgbClr val="1155CC"/>
              </a:solidFill>
            </a:endParaRPr>
          </a:p>
        </p:txBody>
      </p:sp>
      <p:pic>
        <p:nvPicPr>
          <p:cNvPr id="245" name="Google Shape;245;p27"/>
          <p:cNvPicPr preferRelativeResize="0"/>
          <p:nvPr/>
        </p:nvPicPr>
        <p:blipFill>
          <a:blip r:embed="rId3">
            <a:alphaModFix/>
          </a:blip>
          <a:stretch>
            <a:fillRect/>
          </a:stretch>
        </p:blipFill>
        <p:spPr>
          <a:xfrm>
            <a:off x="5953563" y="1283979"/>
            <a:ext cx="564317" cy="564300"/>
          </a:xfrm>
          <a:prstGeom prst="rect">
            <a:avLst/>
          </a:prstGeom>
          <a:noFill/>
          <a:ln>
            <a:noFill/>
          </a:ln>
        </p:spPr>
      </p:pic>
      <p:cxnSp>
        <p:nvCxnSpPr>
          <p:cNvPr id="246" name="Google Shape;246;p27"/>
          <p:cNvCxnSpPr/>
          <p:nvPr/>
        </p:nvCxnSpPr>
        <p:spPr>
          <a:xfrm flipH="1" rot="10800000">
            <a:off x="5937025" y="1720650"/>
            <a:ext cx="822300" cy="564300"/>
          </a:xfrm>
          <a:prstGeom prst="straightConnector1">
            <a:avLst/>
          </a:prstGeom>
          <a:noFill/>
          <a:ln cap="flat" cmpd="sng" w="9525">
            <a:solidFill>
              <a:schemeClr val="dk2"/>
            </a:solidFill>
            <a:prstDash val="solid"/>
            <a:round/>
            <a:headEnd len="med" w="med" type="none"/>
            <a:tailEnd len="med" w="med" type="triangle"/>
          </a:ln>
        </p:spPr>
      </p:cxnSp>
      <p:cxnSp>
        <p:nvCxnSpPr>
          <p:cNvPr id="247" name="Google Shape;247;p27"/>
          <p:cNvCxnSpPr/>
          <p:nvPr/>
        </p:nvCxnSpPr>
        <p:spPr>
          <a:xfrm flipH="1">
            <a:off x="5826975" y="1711325"/>
            <a:ext cx="817500" cy="543300"/>
          </a:xfrm>
          <a:prstGeom prst="straightConnector1">
            <a:avLst/>
          </a:prstGeom>
          <a:noFill/>
          <a:ln cap="flat" cmpd="sng" w="9525">
            <a:solidFill>
              <a:schemeClr val="dk2"/>
            </a:solidFill>
            <a:prstDash val="solid"/>
            <a:round/>
            <a:headEnd len="med" w="med" type="none"/>
            <a:tailEnd len="med" w="med" type="triangle"/>
          </a:ln>
        </p:spPr>
      </p:cxnSp>
      <p:pic>
        <p:nvPicPr>
          <p:cNvPr id="248" name="Google Shape;248;p27"/>
          <p:cNvPicPr preferRelativeResize="0"/>
          <p:nvPr/>
        </p:nvPicPr>
        <p:blipFill>
          <a:blip r:embed="rId4">
            <a:alphaModFix/>
          </a:blip>
          <a:stretch>
            <a:fillRect/>
          </a:stretch>
        </p:blipFill>
        <p:spPr>
          <a:xfrm>
            <a:off x="6911200" y="651675"/>
            <a:ext cx="1262950" cy="1262950"/>
          </a:xfrm>
          <a:prstGeom prst="rect">
            <a:avLst/>
          </a:prstGeom>
          <a:noFill/>
          <a:ln>
            <a:noFill/>
          </a:ln>
        </p:spPr>
      </p:pic>
      <p:pic>
        <p:nvPicPr>
          <p:cNvPr id="249" name="Google Shape;249;p27"/>
          <p:cNvPicPr preferRelativeResize="0"/>
          <p:nvPr/>
        </p:nvPicPr>
        <p:blipFill>
          <a:blip r:embed="rId3">
            <a:alphaModFix/>
          </a:blip>
          <a:stretch>
            <a:fillRect/>
          </a:stretch>
        </p:blipFill>
        <p:spPr>
          <a:xfrm rot="10800000">
            <a:off x="6431013" y="1894379"/>
            <a:ext cx="564317" cy="56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ctrTitle"/>
          </p:nvPr>
        </p:nvSpPr>
        <p:spPr>
          <a:xfrm>
            <a:off x="352008" y="-10745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遇到的問題與解法</a:t>
            </a:r>
            <a:endParaRPr sz="3600">
              <a:solidFill>
                <a:schemeClr val="dk2"/>
              </a:solidFill>
            </a:endParaRPr>
          </a:p>
        </p:txBody>
      </p:sp>
      <p:sp>
        <p:nvSpPr>
          <p:cNvPr id="255" name="Google Shape;255;p28"/>
          <p:cNvSpPr txBox="1"/>
          <p:nvPr>
            <p:ph idx="1" type="subTitle"/>
          </p:nvPr>
        </p:nvSpPr>
        <p:spPr>
          <a:xfrm>
            <a:off x="483100" y="1190800"/>
            <a:ext cx="8520600" cy="31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後端 :</a:t>
            </a:r>
            <a:endParaRPr sz="2400"/>
          </a:p>
          <a:p>
            <a:pPr indent="0" lvl="0" marL="0" rtl="0" algn="l">
              <a:spcBef>
                <a:spcPts val="0"/>
              </a:spcBef>
              <a:spcAft>
                <a:spcPts val="0"/>
              </a:spcAft>
              <a:buNone/>
            </a:pPr>
            <a:r>
              <a:rPr lang="en" sz="2400"/>
              <a:t> </a:t>
            </a:r>
            <a:endParaRPr sz="2400"/>
          </a:p>
          <a:p>
            <a:pPr indent="-381000" lvl="0" marL="457200" rtl="0" algn="l">
              <a:spcBef>
                <a:spcPts val="0"/>
              </a:spcBef>
              <a:spcAft>
                <a:spcPts val="0"/>
              </a:spcAft>
              <a:buSzPts val="2400"/>
              <a:buAutoNum type="arabicPeriod"/>
            </a:pPr>
            <a:r>
              <a:rPr lang="en" sz="2400"/>
              <a:t> TCP</a:t>
            </a:r>
            <a:r>
              <a:rPr lang="en" sz="2400"/>
              <a:t>黏包</a:t>
            </a:r>
            <a:endParaRPr sz="2400"/>
          </a:p>
          <a:p>
            <a:pPr indent="-381000" lvl="0" marL="457200" rtl="0" algn="l">
              <a:spcBef>
                <a:spcPts val="0"/>
              </a:spcBef>
              <a:spcAft>
                <a:spcPts val="0"/>
              </a:spcAft>
              <a:buSzPts val="2400"/>
              <a:buAutoNum type="arabicPeriod"/>
            </a:pPr>
            <a:r>
              <a:rPr lang="en" sz="2400"/>
              <a:t> </a:t>
            </a:r>
            <a:r>
              <a:rPr lang="en" sz="2400"/>
              <a:t>記憶體不夠</a:t>
            </a:r>
            <a:endParaRPr sz="2400"/>
          </a:p>
          <a:p>
            <a:pPr indent="-381000" lvl="0" marL="457200" rtl="0" algn="l">
              <a:spcBef>
                <a:spcPts val="0"/>
              </a:spcBef>
              <a:spcAft>
                <a:spcPts val="0"/>
              </a:spcAft>
              <a:buSzPts val="2400"/>
              <a:buAutoNum type="arabicPeriod"/>
            </a:pPr>
            <a:r>
              <a:rPr lang="en" sz="2400"/>
              <a:t> 炸彈爆炸邏輯處理</a:t>
            </a:r>
            <a:r>
              <a:rPr lang="en" sz="2400"/>
              <a:t>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pic>
        <p:nvPicPr>
          <p:cNvPr id="256" name="Google Shape;256;p28"/>
          <p:cNvPicPr preferRelativeResize="0"/>
          <p:nvPr/>
        </p:nvPicPr>
        <p:blipFill>
          <a:blip r:embed="rId3">
            <a:alphaModFix/>
          </a:blip>
          <a:stretch>
            <a:fillRect/>
          </a:stretch>
        </p:blipFill>
        <p:spPr>
          <a:xfrm>
            <a:off x="6817075" y="2896200"/>
            <a:ext cx="1818950" cy="1818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ctrTitle"/>
          </p:nvPr>
        </p:nvSpPr>
        <p:spPr>
          <a:xfrm>
            <a:off x="429933" y="-11585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記憶體不夠</a:t>
            </a:r>
            <a:endParaRPr sz="3600">
              <a:solidFill>
                <a:schemeClr val="dk2"/>
              </a:solidFill>
            </a:endParaRPr>
          </a:p>
        </p:txBody>
      </p:sp>
      <p:sp>
        <p:nvSpPr>
          <p:cNvPr id="262" name="Google Shape;262;p29"/>
          <p:cNvSpPr txBox="1"/>
          <p:nvPr>
            <p:ph idx="1" type="subTitle"/>
          </p:nvPr>
        </p:nvSpPr>
        <p:spPr>
          <a:xfrm>
            <a:off x="429925" y="1074375"/>
            <a:ext cx="8520600" cy="3122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3C78D8"/>
                </a:solidFill>
              </a:rPr>
              <a:t>預期</a:t>
            </a:r>
            <a:r>
              <a:rPr b="1" lang="en" sz="1800"/>
              <a:t> </a:t>
            </a:r>
            <a:r>
              <a:rPr b="1" lang="en" sz="1800">
                <a:solidFill>
                  <a:srgbClr val="3C78D8"/>
                </a:solidFill>
              </a:rPr>
              <a:t>:</a:t>
            </a:r>
            <a:r>
              <a:rPr b="1" lang="en" sz="1800"/>
              <a:t> Server 可以正常運作</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rPr b="1" lang="en" sz="1800">
                <a:solidFill>
                  <a:srgbClr val="3C78D8"/>
                </a:solidFill>
              </a:rPr>
              <a:t>遇到問題</a:t>
            </a:r>
            <a:r>
              <a:rPr b="1" lang="en" sz="1800"/>
              <a:t> </a:t>
            </a:r>
            <a:r>
              <a:rPr b="1" lang="en" sz="1800">
                <a:solidFill>
                  <a:srgbClr val="3C78D8"/>
                </a:solidFill>
              </a:rPr>
              <a:t>:</a:t>
            </a:r>
            <a:r>
              <a:rPr b="1" lang="en" sz="1800"/>
              <a:t> 記憶體不夠，Server 掛了</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Clr>
                <a:schemeClr val="dk1"/>
              </a:buClr>
              <a:buSzPts val="1100"/>
              <a:buFont typeface="Arial"/>
              <a:buNone/>
            </a:pPr>
            <a:r>
              <a:t/>
            </a:r>
            <a:endParaRPr b="1" sz="1800"/>
          </a:p>
        </p:txBody>
      </p:sp>
      <p:sp>
        <p:nvSpPr>
          <p:cNvPr id="263" name="Google Shape;263;p29"/>
          <p:cNvSpPr txBox="1"/>
          <p:nvPr/>
        </p:nvSpPr>
        <p:spPr>
          <a:xfrm>
            <a:off x="429925" y="2285975"/>
            <a:ext cx="4953000" cy="1056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3C78D8"/>
                </a:solidFill>
              </a:rPr>
              <a:t>解法</a:t>
            </a:r>
            <a:r>
              <a:rPr b="1" lang="en" sz="1800">
                <a:solidFill>
                  <a:schemeClr val="dk2"/>
                </a:solidFill>
              </a:rPr>
              <a:t> </a:t>
            </a:r>
            <a:r>
              <a:rPr b="1" lang="en" sz="1800">
                <a:solidFill>
                  <a:srgbClr val="3C78D8"/>
                </a:solidFill>
              </a:rPr>
              <a:t>:</a:t>
            </a:r>
            <a:r>
              <a:rPr b="1" lang="en" sz="1800">
                <a:solidFill>
                  <a:schemeClr val="dk2"/>
                </a:solidFill>
              </a:rPr>
              <a:t> 需要把沒有用到的物件摧毀掉</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ctrTitle"/>
          </p:nvPr>
        </p:nvSpPr>
        <p:spPr>
          <a:xfrm>
            <a:off x="429933" y="-11585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600">
                <a:solidFill>
                  <a:schemeClr val="dk2"/>
                </a:solidFill>
              </a:rPr>
              <a:t>TCP黏包</a:t>
            </a:r>
            <a:endParaRPr sz="3600">
              <a:solidFill>
                <a:schemeClr val="dk2"/>
              </a:solidFill>
            </a:endParaRPr>
          </a:p>
        </p:txBody>
      </p:sp>
      <p:sp>
        <p:nvSpPr>
          <p:cNvPr id="269" name="Google Shape;269;p30"/>
          <p:cNvSpPr txBox="1"/>
          <p:nvPr>
            <p:ph idx="1" type="subTitle"/>
          </p:nvPr>
        </p:nvSpPr>
        <p:spPr>
          <a:xfrm>
            <a:off x="429925" y="1074375"/>
            <a:ext cx="8520600" cy="3122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800"/>
              <a:t>預期接收指令 :   “MOVE DATA”</a:t>
            </a:r>
            <a:endParaRPr b="1" sz="1800"/>
          </a:p>
          <a:p>
            <a:pPr indent="0" lvl="0" marL="0" rtl="0" algn="l">
              <a:spcBef>
                <a:spcPts val="0"/>
              </a:spcBef>
              <a:spcAft>
                <a:spcPts val="0"/>
              </a:spcAft>
              <a:buClr>
                <a:schemeClr val="dk1"/>
              </a:buClr>
              <a:buSzPts val="1100"/>
              <a:buFont typeface="Arial"/>
              <a:buNone/>
            </a:pPr>
            <a:r>
              <a:rPr b="1" lang="en" sz="1800"/>
              <a:t>黏包發生時 :      “MOVE DATAMOVE DATA”</a:t>
            </a:r>
            <a:endParaRPr b="1" sz="1800"/>
          </a:p>
          <a:p>
            <a:pPr indent="0" lvl="0" marL="0" rtl="0" algn="l">
              <a:spcBef>
                <a:spcPts val="0"/>
              </a:spcBef>
              <a:spcAft>
                <a:spcPts val="0"/>
              </a:spcAft>
              <a:buNone/>
            </a:pPr>
            <a:r>
              <a:t/>
            </a:r>
            <a:endParaRPr b="1" sz="1800">
              <a:solidFill>
                <a:srgbClr val="3C78D8"/>
              </a:solidFill>
            </a:endParaRPr>
          </a:p>
          <a:p>
            <a:pPr indent="0" lvl="0" marL="0" rtl="0" algn="l">
              <a:spcBef>
                <a:spcPts val="0"/>
              </a:spcBef>
              <a:spcAft>
                <a:spcPts val="0"/>
              </a:spcAft>
              <a:buNone/>
            </a:pPr>
            <a:r>
              <a:rPr b="1" lang="en" sz="1800">
                <a:solidFill>
                  <a:srgbClr val="3C78D8"/>
                </a:solidFill>
              </a:rPr>
              <a:t>原因 :</a:t>
            </a:r>
            <a:r>
              <a:rPr b="1" lang="en" sz="2400">
                <a:solidFill>
                  <a:srgbClr val="3C78D8"/>
                </a:solidFill>
              </a:rPr>
              <a:t> </a:t>
            </a:r>
            <a:endParaRPr b="1" sz="2400"/>
          </a:p>
          <a:p>
            <a:pPr indent="-342900" lvl="0" marL="457200" rtl="0" algn="l">
              <a:spcBef>
                <a:spcPts val="0"/>
              </a:spcBef>
              <a:spcAft>
                <a:spcPts val="0"/>
              </a:spcAft>
              <a:buSzPts val="1800"/>
              <a:buChar char="●"/>
            </a:pPr>
            <a:r>
              <a:rPr b="1" lang="en" sz="1800"/>
              <a:t>TCP將多個寫入buffer的command合在一起送出</a:t>
            </a:r>
            <a:endParaRPr b="1" sz="1800"/>
          </a:p>
          <a:p>
            <a:pPr indent="-342900" lvl="0" marL="457200" rtl="0" algn="l">
              <a:spcBef>
                <a:spcPts val="0"/>
              </a:spcBef>
              <a:spcAft>
                <a:spcPts val="0"/>
              </a:spcAft>
              <a:buSzPts val="1800"/>
              <a:buChar char="●"/>
            </a:pPr>
            <a:r>
              <a:rPr b="1" lang="en" sz="1800"/>
              <a:t>Server端未即時讀取buffer資訊</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b="1" sz="1800"/>
          </a:p>
          <a:p>
            <a:pPr indent="0" lvl="0" marL="0" rtl="0" algn="l">
              <a:spcBef>
                <a:spcPts val="0"/>
              </a:spcBef>
              <a:spcAft>
                <a:spcPts val="0"/>
              </a:spcAft>
              <a:buNone/>
            </a:pPr>
            <a:r>
              <a:t/>
            </a:r>
            <a:endParaRPr sz="2400"/>
          </a:p>
        </p:txBody>
      </p:sp>
      <p:sp>
        <p:nvSpPr>
          <p:cNvPr id="270" name="Google Shape;270;p30"/>
          <p:cNvSpPr txBox="1"/>
          <p:nvPr/>
        </p:nvSpPr>
        <p:spPr>
          <a:xfrm>
            <a:off x="429925" y="3289900"/>
            <a:ext cx="7422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rgbClr val="3C78D8"/>
                </a:solidFill>
              </a:rPr>
              <a:t>解法</a:t>
            </a:r>
            <a:r>
              <a:rPr b="1" lang="en" sz="1800">
                <a:solidFill>
                  <a:schemeClr val="dk2"/>
                </a:solidFill>
              </a:rPr>
              <a:t> </a:t>
            </a:r>
            <a:r>
              <a:rPr b="1" lang="en" sz="1800">
                <a:solidFill>
                  <a:srgbClr val="3C78D8"/>
                </a:solidFill>
              </a:rPr>
              <a:t>:</a:t>
            </a:r>
            <a:r>
              <a:rPr b="1" lang="en" sz="1800">
                <a:solidFill>
                  <a:schemeClr val="dk2"/>
                </a:solidFill>
              </a:rPr>
              <a:t> </a:t>
            </a:r>
            <a:endParaRPr b="1" sz="1800">
              <a:solidFill>
                <a:schemeClr val="dk2"/>
              </a:solidFill>
            </a:endParaRPr>
          </a:p>
          <a:p>
            <a:pPr indent="0" lvl="0" marL="0" rtl="0" algn="l">
              <a:spcBef>
                <a:spcPts val="0"/>
              </a:spcBef>
              <a:spcAft>
                <a:spcPts val="0"/>
              </a:spcAft>
              <a:buClr>
                <a:schemeClr val="dk1"/>
              </a:buClr>
              <a:buSzPts val="1100"/>
              <a:buFont typeface="Arial"/>
              <a:buNone/>
            </a:pPr>
            <a:r>
              <a:rPr b="1" lang="en" sz="1800">
                <a:solidFill>
                  <a:schemeClr val="dk2"/>
                </a:solidFill>
              </a:rPr>
              <a:t>在每個指令後加特定結束符 E.g. “MOVE DATA</a:t>
            </a:r>
            <a:r>
              <a:rPr b="1" lang="en" sz="1800">
                <a:solidFill>
                  <a:srgbClr val="FF0000"/>
                </a:solidFill>
              </a:rPr>
              <a:t>\r\n</a:t>
            </a:r>
            <a:r>
              <a:rPr b="1" lang="en" sz="1800">
                <a:solidFill>
                  <a:schemeClr val="dk2"/>
                </a:solidFill>
              </a:rPr>
              <a:t>MOVE DATA</a:t>
            </a:r>
            <a:r>
              <a:rPr b="1" lang="en" sz="1800">
                <a:solidFill>
                  <a:srgbClr val="FF0000"/>
                </a:solidFill>
              </a:rPr>
              <a:t>\r\n</a:t>
            </a:r>
            <a:r>
              <a:rPr b="1" lang="en" sz="1800">
                <a:solidFill>
                  <a:schemeClr val="dk2"/>
                </a:solidFill>
              </a:rPr>
              <a:t>”</a:t>
            </a:r>
            <a:endParaRPr b="1" sz="1800">
              <a:solidFill>
                <a:schemeClr val="dk2"/>
              </a:solidFill>
            </a:endParaRPr>
          </a:p>
          <a:p>
            <a:pPr indent="0" lvl="0" marL="0" rtl="0" algn="l">
              <a:spcBef>
                <a:spcPts val="0"/>
              </a:spcBef>
              <a:spcAft>
                <a:spcPts val="0"/>
              </a:spcAft>
              <a:buClr>
                <a:schemeClr val="dk1"/>
              </a:buClr>
              <a:buSzPts val="1100"/>
              <a:buFont typeface="Arial"/>
              <a:buNone/>
            </a:pPr>
            <a:r>
              <a:rPr b="1" lang="en" sz="1800">
                <a:solidFill>
                  <a:schemeClr val="dk2"/>
                </a:solidFill>
              </a:rPr>
              <a:t>後面再透過這個特定的結束符來將Data拆成各個command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8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type="ctrTitle"/>
          </p:nvPr>
        </p:nvSpPr>
        <p:spPr>
          <a:xfrm>
            <a:off x="429933" y="-11585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炸彈爆炸邏輯處理</a:t>
            </a:r>
            <a:endParaRPr sz="3600">
              <a:solidFill>
                <a:schemeClr val="dk2"/>
              </a:solidFill>
            </a:endParaRPr>
          </a:p>
        </p:txBody>
      </p:sp>
      <p:sp>
        <p:nvSpPr>
          <p:cNvPr id="276" name="Google Shape;276;p31"/>
          <p:cNvSpPr txBox="1"/>
          <p:nvPr>
            <p:ph idx="1" type="subTitle"/>
          </p:nvPr>
        </p:nvSpPr>
        <p:spPr>
          <a:xfrm>
            <a:off x="429925" y="1074375"/>
            <a:ext cx="8520600" cy="3122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0"/>
              </a:spcAft>
              <a:buNone/>
            </a:pPr>
            <a:r>
              <a:rPr b="1" lang="en" sz="1800">
                <a:solidFill>
                  <a:srgbClr val="3C78D8"/>
                </a:solidFill>
              </a:rPr>
              <a:t>預期</a:t>
            </a:r>
            <a:r>
              <a:rPr b="1" lang="en" sz="1800"/>
              <a:t> </a:t>
            </a:r>
            <a:r>
              <a:rPr b="1" lang="en" sz="1800">
                <a:solidFill>
                  <a:srgbClr val="3C78D8"/>
                </a:solidFill>
              </a:rPr>
              <a:t>:</a:t>
            </a:r>
            <a:r>
              <a:rPr b="1" lang="en" sz="1800"/>
              <a:t> 炸彈能夠連鎖但不是同時，爆炸完的火焰區域會有傷害，能被遙控引爆</a:t>
            </a:r>
            <a:endParaRPr b="1" sz="1800"/>
          </a:p>
          <a:p>
            <a:pPr indent="0" lvl="0" marL="0" rtl="0" algn="l">
              <a:spcBef>
                <a:spcPts val="0"/>
              </a:spcBef>
              <a:spcAft>
                <a:spcPts val="0"/>
              </a:spcAft>
              <a:buClr>
                <a:schemeClr val="dk1"/>
              </a:buClr>
              <a:buSzPts val="1100"/>
              <a:buFont typeface="Arial"/>
              <a:buNone/>
            </a:pPr>
            <a:r>
              <a:t/>
            </a:r>
            <a:endParaRPr b="1" sz="1800"/>
          </a:p>
          <a:p>
            <a:pPr indent="0" lvl="0" marL="0" rtl="0" algn="l">
              <a:spcBef>
                <a:spcPts val="0"/>
              </a:spcBef>
              <a:spcAft>
                <a:spcPts val="0"/>
              </a:spcAft>
              <a:buClr>
                <a:schemeClr val="dk1"/>
              </a:buClr>
              <a:buSzPts val="1100"/>
              <a:buFont typeface="Arial"/>
              <a:buNone/>
            </a:pPr>
            <a:r>
              <a:rPr b="1" lang="en" sz="1800">
                <a:solidFill>
                  <a:srgbClr val="3C78D8"/>
                </a:solidFill>
              </a:rPr>
              <a:t>遇到問題</a:t>
            </a:r>
            <a:r>
              <a:rPr b="1" lang="en" sz="1800"/>
              <a:t> </a:t>
            </a:r>
            <a:r>
              <a:rPr b="1" lang="en" sz="1800">
                <a:solidFill>
                  <a:srgbClr val="3C78D8"/>
                </a:solidFill>
              </a:rPr>
              <a:t>:</a:t>
            </a:r>
            <a:r>
              <a:rPr b="1" lang="en" sz="1800"/>
              <a:t> 初期沒有UI難測試 / Coroutine無法運作正常，炸彈只能一個一個爆</a:t>
            </a:r>
            <a:endParaRPr b="1" sz="1800"/>
          </a:p>
          <a:p>
            <a:pPr indent="0" lvl="0" marL="0" rtl="0" algn="l">
              <a:lnSpc>
                <a:spcPct val="150000"/>
              </a:lnSpc>
              <a:spcBef>
                <a:spcPts val="0"/>
              </a:spcBef>
              <a:spcAft>
                <a:spcPts val="0"/>
              </a:spcAft>
              <a:buNone/>
            </a:pPr>
            <a:r>
              <a:t/>
            </a:r>
            <a:endParaRPr b="1" sz="1800"/>
          </a:p>
        </p:txBody>
      </p:sp>
      <p:pic>
        <p:nvPicPr>
          <p:cNvPr id="277" name="Google Shape;277;p31"/>
          <p:cNvPicPr preferRelativeResize="0"/>
          <p:nvPr/>
        </p:nvPicPr>
        <p:blipFill>
          <a:blip r:embed="rId3">
            <a:alphaModFix/>
          </a:blip>
          <a:stretch>
            <a:fillRect/>
          </a:stretch>
        </p:blipFill>
        <p:spPr>
          <a:xfrm>
            <a:off x="7270750" y="2977575"/>
            <a:ext cx="1219200" cy="1219200"/>
          </a:xfrm>
          <a:prstGeom prst="rect">
            <a:avLst/>
          </a:prstGeom>
          <a:noFill/>
          <a:ln>
            <a:noFill/>
          </a:ln>
        </p:spPr>
      </p:pic>
      <p:sp>
        <p:nvSpPr>
          <p:cNvPr id="278" name="Google Shape;278;p31"/>
          <p:cNvSpPr txBox="1"/>
          <p:nvPr/>
        </p:nvSpPr>
        <p:spPr>
          <a:xfrm>
            <a:off x="429925" y="2201050"/>
            <a:ext cx="6672600" cy="235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3C78D8"/>
                </a:solidFill>
              </a:rPr>
              <a:t>解法</a:t>
            </a:r>
            <a:r>
              <a:rPr b="1" lang="en" sz="1800">
                <a:solidFill>
                  <a:schemeClr val="dk2"/>
                </a:solidFill>
              </a:rPr>
              <a:t> </a:t>
            </a:r>
            <a:r>
              <a:rPr b="1" lang="en" sz="1800">
                <a:solidFill>
                  <a:srgbClr val="3C78D8"/>
                </a:solidFill>
              </a:rPr>
              <a:t>:</a:t>
            </a:r>
            <a:r>
              <a:rPr b="1" lang="en" sz="1800">
                <a:solidFill>
                  <a:schemeClr val="dk2"/>
                </a:solidFill>
              </a:rPr>
              <a:t> 各自帶有</a:t>
            </a:r>
            <a:r>
              <a:rPr b="1" lang="en" sz="1800">
                <a:solidFill>
                  <a:srgbClr val="E06666"/>
                </a:solidFill>
              </a:rPr>
              <a:t>自己的多個爆炸倒計時小時鐘</a:t>
            </a:r>
            <a:r>
              <a:rPr b="1" lang="en" sz="1800">
                <a:solidFill>
                  <a:schemeClr val="dk2"/>
                </a:solidFill>
              </a:rPr>
              <a:t>，因是在Server底下自帶Coroutine環境，把Swoole計時器Timer::after外部的run()環境抽離。所以一個炸彈可能綁的計時器有：</a:t>
            </a:r>
            <a:endParaRPr b="1" sz="1800">
              <a:solidFill>
                <a:schemeClr val="dk2"/>
              </a:solidFill>
            </a:endParaRPr>
          </a:p>
          <a:p>
            <a:pPr indent="0" lvl="0" marL="0" rtl="0" algn="l">
              <a:lnSpc>
                <a:spcPct val="40000"/>
              </a:lnSpc>
              <a:spcBef>
                <a:spcPts val="0"/>
              </a:spcBef>
              <a:spcAft>
                <a:spcPts val="0"/>
              </a:spcAft>
              <a:buClr>
                <a:schemeClr val="dk1"/>
              </a:buClr>
              <a:buSzPts val="1100"/>
              <a:buFont typeface="Arial"/>
              <a:buNone/>
            </a:pPr>
            <a:r>
              <a:t/>
            </a:r>
            <a:endParaRPr b="1" sz="1800">
              <a:solidFill>
                <a:schemeClr val="dk2"/>
              </a:solidFill>
            </a:endParaRPr>
          </a:p>
          <a:p>
            <a:pPr indent="-342900" lvl="0" marL="457200" rtl="0" algn="l">
              <a:lnSpc>
                <a:spcPct val="150000"/>
              </a:lnSpc>
              <a:spcBef>
                <a:spcPts val="0"/>
              </a:spcBef>
              <a:spcAft>
                <a:spcPts val="0"/>
              </a:spcAft>
              <a:buClr>
                <a:schemeClr val="dk2"/>
              </a:buClr>
              <a:buSzPts val="1800"/>
              <a:buChar char="●"/>
            </a:pPr>
            <a:r>
              <a:rPr b="1" lang="en" sz="1800">
                <a:solidFill>
                  <a:schemeClr val="dk2"/>
                </a:solidFill>
              </a:rPr>
              <a:t>物件建立時的自動爆炸倒計時(2000ms)</a:t>
            </a:r>
            <a:endParaRPr b="1" sz="1800">
              <a:solidFill>
                <a:schemeClr val="dk2"/>
              </a:solidFill>
            </a:endParaRPr>
          </a:p>
          <a:p>
            <a:pPr indent="-342900" lvl="0" marL="457200" rtl="0" algn="l">
              <a:lnSpc>
                <a:spcPct val="150000"/>
              </a:lnSpc>
              <a:spcBef>
                <a:spcPts val="0"/>
              </a:spcBef>
              <a:spcAft>
                <a:spcPts val="0"/>
              </a:spcAft>
              <a:buClr>
                <a:schemeClr val="dk2"/>
              </a:buClr>
              <a:buSzPts val="1800"/>
              <a:buChar char="●"/>
            </a:pPr>
            <a:r>
              <a:rPr b="1" lang="en" sz="1800">
                <a:solidFill>
                  <a:schemeClr val="dk2"/>
                </a:solidFill>
              </a:rPr>
              <a:t>如果被其他炸彈炸到，額外有個300ms的時鐘</a:t>
            </a:r>
            <a:endParaRPr b="1" sz="1800">
              <a:solidFill>
                <a:schemeClr val="dk2"/>
              </a:solidFill>
            </a:endParaRPr>
          </a:p>
          <a:p>
            <a:pPr indent="-342900" lvl="0" marL="457200" rtl="0" algn="l">
              <a:lnSpc>
                <a:spcPct val="150000"/>
              </a:lnSpc>
              <a:spcBef>
                <a:spcPts val="0"/>
              </a:spcBef>
              <a:spcAft>
                <a:spcPts val="0"/>
              </a:spcAft>
              <a:buClr>
                <a:schemeClr val="dk2"/>
              </a:buClr>
              <a:buSzPts val="1800"/>
              <a:buChar char="●"/>
            </a:pPr>
            <a:r>
              <a:rPr b="1" lang="en" sz="1800">
                <a:solidFill>
                  <a:schemeClr val="dk2"/>
                </a:solidFill>
              </a:rPr>
              <a:t>爆炸後火焰範圍延續500ms，每15ms會Tick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8"/>
                                        </p:tgtEl>
                                        <p:attrNameLst>
                                          <p:attrName>style.visibility</p:attrName>
                                        </p:attrNameLst>
                                      </p:cBhvr>
                                      <p:to>
                                        <p:strVal val="visible"/>
                                      </p:to>
                                    </p:set>
                                    <p:anim calcmode="lin" valueType="num">
                                      <p:cBhvr additive="base">
                                        <p:cTn dur="100"/>
                                        <p:tgtEl>
                                          <p:spTgt spid="278"/>
                                        </p:tgtEl>
                                        <p:attrNameLst>
                                          <p:attrName>ppt_w</p:attrName>
                                        </p:attrNameLst>
                                      </p:cBhvr>
                                      <p:tavLst>
                                        <p:tav fmla="" tm="0">
                                          <p:val>
                                            <p:strVal val="0"/>
                                          </p:val>
                                        </p:tav>
                                        <p:tav fmla="" tm="100000">
                                          <p:val>
                                            <p:strVal val="#ppt_w"/>
                                          </p:val>
                                        </p:tav>
                                      </p:tavLst>
                                    </p:anim>
                                    <p:anim calcmode="lin" valueType="num">
                                      <p:cBhvr additive="base">
                                        <p:cTn dur="100"/>
                                        <p:tgtEl>
                                          <p:spTgt spid="27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8" y="-10522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600">
                <a:solidFill>
                  <a:schemeClr val="dk2"/>
                </a:solidFill>
              </a:rPr>
              <a:t>Explosion Euphoria: Gorge of Rage</a:t>
            </a:r>
            <a:endParaRPr sz="3600">
              <a:solidFill>
                <a:schemeClr val="dk2"/>
              </a:solidFill>
            </a:endParaRPr>
          </a:p>
        </p:txBody>
      </p:sp>
      <p:sp>
        <p:nvSpPr>
          <p:cNvPr id="61" name="Google Shape;61;p14"/>
          <p:cNvSpPr txBox="1"/>
          <p:nvPr>
            <p:ph idx="1" type="subTitle"/>
          </p:nvPr>
        </p:nvSpPr>
        <p:spPr>
          <a:xfrm>
            <a:off x="349450" y="1225125"/>
            <a:ext cx="8520600" cy="31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800"/>
              <a:t>簡介 ：</a:t>
            </a:r>
            <a:r>
              <a:rPr lang="en" sz="1800"/>
              <a:t> 該專案為一款多人競技的即時遊戲，玩法類似於炸彈超人，可最多支援４位玩家同時遊玩</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Clr>
                <a:schemeClr val="dk1"/>
              </a:buClr>
              <a:buSzPts val="1100"/>
              <a:buFont typeface="Arial"/>
              <a:buNone/>
            </a:pPr>
            <a:r>
              <a:rPr b="1" lang="en" sz="1800"/>
              <a:t>遊戲目標 ：</a:t>
            </a:r>
            <a:r>
              <a:rPr lang="en" sz="1800"/>
              <a:t>透過商店購買，或在地圖上撿取道具來強化自身屬性，並透過自身高超絲滑走位與下炸彈技巧來盡可能擊殺其他玩家！</a:t>
            </a:r>
            <a:endParaRPr b="1" sz="1800"/>
          </a:p>
        </p:txBody>
      </p:sp>
      <p:pic>
        <p:nvPicPr>
          <p:cNvPr id="62" name="Google Shape;62;p14"/>
          <p:cNvPicPr preferRelativeResize="0"/>
          <p:nvPr/>
        </p:nvPicPr>
        <p:blipFill>
          <a:blip r:embed="rId3">
            <a:alphaModFix/>
          </a:blip>
          <a:stretch>
            <a:fillRect/>
          </a:stretch>
        </p:blipFill>
        <p:spPr>
          <a:xfrm>
            <a:off x="6991175" y="3218150"/>
            <a:ext cx="1657175" cy="16571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2"/>
          <p:cNvSpPr txBox="1"/>
          <p:nvPr>
            <p:ph type="ctrTitle"/>
          </p:nvPr>
        </p:nvSpPr>
        <p:spPr>
          <a:xfrm>
            <a:off x="311708" y="-8751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遇到的問題與解法</a:t>
            </a:r>
            <a:endParaRPr sz="3600">
              <a:solidFill>
                <a:schemeClr val="dk2"/>
              </a:solidFill>
            </a:endParaRPr>
          </a:p>
        </p:txBody>
      </p:sp>
      <p:sp>
        <p:nvSpPr>
          <p:cNvPr id="284" name="Google Shape;284;p32"/>
          <p:cNvSpPr txBox="1"/>
          <p:nvPr>
            <p:ph idx="1" type="subTitle"/>
          </p:nvPr>
        </p:nvSpPr>
        <p:spPr>
          <a:xfrm>
            <a:off x="311700" y="1447675"/>
            <a:ext cx="8520600" cy="31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前</a:t>
            </a:r>
            <a:r>
              <a:rPr lang="en" sz="2400"/>
              <a:t>端 : </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AutoNum type="arabicPeriod"/>
            </a:pPr>
            <a:r>
              <a:rPr lang="en" sz="2400"/>
              <a:t>Singleton與引擎的影響</a:t>
            </a:r>
            <a:endParaRPr sz="2400"/>
          </a:p>
          <a:p>
            <a:pPr indent="-381000" lvl="0" marL="457200" rtl="0" algn="l">
              <a:spcBef>
                <a:spcPts val="0"/>
              </a:spcBef>
              <a:spcAft>
                <a:spcPts val="0"/>
              </a:spcAft>
              <a:buSzPts val="2400"/>
              <a:buAutoNum type="arabicPeriod"/>
            </a:pPr>
            <a:r>
              <a:rPr lang="en" sz="2400"/>
              <a:t>Tween系統沒有銷毀</a:t>
            </a:r>
            <a:endParaRPr sz="2400"/>
          </a:p>
          <a:p>
            <a:pPr indent="-381000" lvl="0" marL="457200" rtl="0" algn="l">
              <a:spcBef>
                <a:spcPts val="0"/>
              </a:spcBef>
              <a:spcAft>
                <a:spcPts val="0"/>
              </a:spcAft>
              <a:buSzPts val="2400"/>
              <a:buAutoNum type="arabicPeriod"/>
            </a:pPr>
            <a:r>
              <a:rPr lang="en" sz="2400"/>
              <a:t>預覽與建置程式碼不同</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8" name="Shape 288"/>
        <p:cNvGrpSpPr/>
        <p:nvPr/>
      </p:nvGrpSpPr>
      <p:grpSpPr>
        <a:xfrm>
          <a:off x="0" y="0"/>
          <a:ext cx="0" cy="0"/>
          <a:chOff x="0" y="0"/>
          <a:chExt cx="0" cy="0"/>
        </a:xfrm>
      </p:grpSpPr>
      <p:sp>
        <p:nvSpPr>
          <p:cNvPr id="289" name="Google Shape;289;p33"/>
          <p:cNvSpPr txBox="1"/>
          <p:nvPr>
            <p:ph type="ctrTitle"/>
          </p:nvPr>
        </p:nvSpPr>
        <p:spPr>
          <a:xfrm>
            <a:off x="399958" y="-7808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切換場景導致封包遺漏</a:t>
            </a:r>
            <a:endParaRPr sz="3600">
              <a:solidFill>
                <a:schemeClr val="dk2"/>
              </a:solidFill>
            </a:endParaRPr>
          </a:p>
        </p:txBody>
      </p:sp>
      <p:sp>
        <p:nvSpPr>
          <p:cNvPr id="290" name="Google Shape;290;p33"/>
          <p:cNvSpPr txBox="1"/>
          <p:nvPr>
            <p:ph idx="1" type="subTitle"/>
          </p:nvPr>
        </p:nvSpPr>
        <p:spPr>
          <a:xfrm>
            <a:off x="399950" y="1541975"/>
            <a:ext cx="8520600" cy="31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800">
                <a:solidFill>
                  <a:srgbClr val="3C78D8"/>
                </a:solidFill>
              </a:rPr>
              <a:t>預期</a:t>
            </a:r>
            <a:r>
              <a:rPr b="1" lang="en" sz="1800"/>
              <a:t> </a:t>
            </a:r>
            <a:r>
              <a:rPr b="1" lang="en" sz="1800">
                <a:solidFill>
                  <a:srgbClr val="3C78D8"/>
                </a:solidFill>
              </a:rPr>
              <a:t>:</a:t>
            </a:r>
            <a:r>
              <a:rPr b="1" lang="en" sz="1800"/>
              <a:t> 在切換場景前後，皆能正常收發後端封包</a:t>
            </a:r>
            <a:endParaRPr b="1" sz="1800"/>
          </a:p>
          <a:p>
            <a:pPr indent="0" lvl="0" marL="0" rtl="0" algn="l">
              <a:spcBef>
                <a:spcPts val="0"/>
              </a:spcBef>
              <a:spcAft>
                <a:spcPts val="0"/>
              </a:spcAft>
              <a:buClr>
                <a:schemeClr val="dk1"/>
              </a:buClr>
              <a:buSzPts val="1100"/>
              <a:buFont typeface="Arial"/>
              <a:buNone/>
            </a:pPr>
            <a:r>
              <a:t/>
            </a:r>
            <a:endParaRPr b="1" sz="1800"/>
          </a:p>
          <a:p>
            <a:pPr indent="0" lvl="0" marL="0" rtl="0" algn="l">
              <a:spcBef>
                <a:spcPts val="0"/>
              </a:spcBef>
              <a:spcAft>
                <a:spcPts val="0"/>
              </a:spcAft>
              <a:buClr>
                <a:schemeClr val="dk1"/>
              </a:buClr>
              <a:buSzPts val="1100"/>
              <a:buFont typeface="Arial"/>
              <a:buNone/>
            </a:pPr>
            <a:r>
              <a:rPr b="1" lang="en" sz="1800">
                <a:solidFill>
                  <a:srgbClr val="3C78D8"/>
                </a:solidFill>
              </a:rPr>
              <a:t>遇到問題</a:t>
            </a:r>
            <a:r>
              <a:rPr b="1" lang="en" sz="1800"/>
              <a:t> </a:t>
            </a:r>
            <a:r>
              <a:rPr b="1" lang="en" sz="1800">
                <a:solidFill>
                  <a:srgbClr val="3C78D8"/>
                </a:solidFill>
              </a:rPr>
              <a:t>:</a:t>
            </a:r>
            <a:r>
              <a:rPr b="1" lang="en" sz="1800"/>
              <a:t> 每個Client的場景載入時間不同，而載入過程中不會接收封包</a:t>
            </a:r>
            <a:endParaRPr b="1" sz="1800"/>
          </a:p>
          <a:p>
            <a:pPr indent="0" lvl="0" marL="0" rtl="0" algn="l">
              <a:spcBef>
                <a:spcPts val="0"/>
              </a:spcBef>
              <a:spcAft>
                <a:spcPts val="0"/>
              </a:spcAft>
              <a:buClr>
                <a:schemeClr val="dk1"/>
              </a:buClr>
              <a:buSzPts val="1100"/>
              <a:buFont typeface="Arial"/>
              <a:buNone/>
            </a:pPr>
            <a:r>
              <a:t/>
            </a:r>
            <a:endParaRPr b="1" sz="1800"/>
          </a:p>
          <a:p>
            <a:pPr indent="0" lvl="0" marL="0" rtl="0" algn="l">
              <a:spcBef>
                <a:spcPts val="0"/>
              </a:spcBef>
              <a:spcAft>
                <a:spcPts val="0"/>
              </a:spcAft>
              <a:buNone/>
            </a:pPr>
            <a:r>
              <a:rPr b="1" lang="en" sz="1800">
                <a:solidFill>
                  <a:srgbClr val="3C78D8"/>
                </a:solidFill>
              </a:rPr>
              <a:t>解法</a:t>
            </a:r>
            <a:r>
              <a:rPr b="1" lang="en" sz="1800"/>
              <a:t> </a:t>
            </a:r>
            <a:r>
              <a:rPr b="1" lang="en" sz="1800">
                <a:solidFill>
                  <a:srgbClr val="3C78D8"/>
                </a:solidFill>
              </a:rPr>
              <a:t>:</a:t>
            </a:r>
            <a:r>
              <a:rPr b="1" lang="en" sz="1800"/>
              <a:t> 載入完成後通知後端，才接收封包，同步玩家畫面</a:t>
            </a:r>
            <a:endParaRPr b="1" sz="1800"/>
          </a:p>
          <a:p>
            <a:pPr indent="0" lvl="0" marL="0" rtl="0" algn="l">
              <a:spcBef>
                <a:spcPts val="0"/>
              </a:spcBef>
              <a:spcAft>
                <a:spcPts val="0"/>
              </a:spcAft>
              <a:buNone/>
            </a:pPr>
            <a:r>
              <a:t/>
            </a:r>
            <a:endParaRPr sz="2400"/>
          </a:p>
        </p:txBody>
      </p:sp>
      <p:grpSp>
        <p:nvGrpSpPr>
          <p:cNvPr id="291" name="Google Shape;291;p33"/>
          <p:cNvGrpSpPr/>
          <p:nvPr/>
        </p:nvGrpSpPr>
        <p:grpSpPr>
          <a:xfrm>
            <a:off x="6330445" y="2733056"/>
            <a:ext cx="2286947" cy="2269663"/>
            <a:chOff x="6464089" y="2689296"/>
            <a:chExt cx="2117936" cy="2101929"/>
          </a:xfrm>
        </p:grpSpPr>
        <p:pic>
          <p:nvPicPr>
            <p:cNvPr id="292" name="Google Shape;292;p33"/>
            <p:cNvPicPr preferRelativeResize="0"/>
            <p:nvPr/>
          </p:nvPicPr>
          <p:blipFill>
            <a:blip r:embed="rId3">
              <a:alphaModFix/>
            </a:blip>
            <a:stretch>
              <a:fillRect/>
            </a:stretch>
          </p:blipFill>
          <p:spPr>
            <a:xfrm>
              <a:off x="6464089" y="2689296"/>
              <a:ext cx="1736160" cy="2052600"/>
            </a:xfrm>
            <a:prstGeom prst="rect">
              <a:avLst/>
            </a:prstGeom>
            <a:noFill/>
            <a:ln>
              <a:noFill/>
            </a:ln>
          </p:spPr>
        </p:pic>
        <p:sp>
          <p:nvSpPr>
            <p:cNvPr id="293" name="Google Shape;293;p33"/>
            <p:cNvSpPr txBox="1"/>
            <p:nvPr/>
          </p:nvSpPr>
          <p:spPr>
            <a:xfrm>
              <a:off x="7081125" y="4403625"/>
              <a:ext cx="1500900" cy="3876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t>場景載入中</a:t>
              </a:r>
              <a:endParaRPr b="1" sz="1700"/>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lang="en" sz="3600">
                <a:solidFill>
                  <a:schemeClr val="dk2"/>
                </a:solidFill>
              </a:rPr>
              <a:t>Singleton與引擎的影響</a:t>
            </a:r>
            <a:endParaRPr sz="3600">
              <a:solidFill>
                <a:schemeClr val="dk2"/>
              </a:solidFill>
            </a:endParaRPr>
          </a:p>
          <a:p>
            <a:pPr indent="0" lvl="0" marL="0" rtl="0" algn="l">
              <a:spcBef>
                <a:spcPts val="0"/>
              </a:spcBef>
              <a:spcAft>
                <a:spcPts val="0"/>
              </a:spcAft>
              <a:buNone/>
            </a:pPr>
            <a:r>
              <a:t/>
            </a:r>
            <a:endParaRPr/>
          </a:p>
        </p:txBody>
      </p:sp>
      <p:sp>
        <p:nvSpPr>
          <p:cNvPr id="299" name="Google Shape;299;p34"/>
          <p:cNvSpPr txBox="1"/>
          <p:nvPr>
            <p:ph idx="1" type="body"/>
          </p:nvPr>
        </p:nvSpPr>
        <p:spPr>
          <a:xfrm>
            <a:off x="311700" y="1152475"/>
            <a:ext cx="3999900" cy="1684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800">
                <a:solidFill>
                  <a:srgbClr val="3C78D8"/>
                </a:solidFill>
              </a:rPr>
              <a:t>預期</a:t>
            </a:r>
            <a:r>
              <a:rPr b="1" lang="en" sz="1800"/>
              <a:t> </a:t>
            </a:r>
            <a:r>
              <a:rPr b="1" lang="en" sz="1800">
                <a:solidFill>
                  <a:srgbClr val="3C78D8"/>
                </a:solidFill>
              </a:rPr>
              <a:t>:</a:t>
            </a:r>
            <a:r>
              <a:rPr b="1" lang="en" sz="1800"/>
              <a:t> Singleton只在場景上留下一個實例</a:t>
            </a:r>
            <a:endParaRPr b="1" sz="1800"/>
          </a:p>
          <a:p>
            <a:pPr indent="0" lvl="0" marL="0" rtl="0" algn="l">
              <a:lnSpc>
                <a:spcPct val="100000"/>
              </a:lnSpc>
              <a:spcBef>
                <a:spcPts val="0"/>
              </a:spcBef>
              <a:spcAft>
                <a:spcPts val="0"/>
              </a:spcAft>
              <a:buClr>
                <a:schemeClr val="dk1"/>
              </a:buClr>
              <a:buSzPts val="1100"/>
              <a:buFont typeface="Arial"/>
              <a:buNone/>
            </a:pPr>
            <a:r>
              <a:t/>
            </a:r>
            <a:endParaRPr b="1" sz="1800"/>
          </a:p>
          <a:p>
            <a:pPr indent="0" lvl="0" marL="0" rtl="0" algn="l">
              <a:lnSpc>
                <a:spcPct val="100000"/>
              </a:lnSpc>
              <a:spcBef>
                <a:spcPts val="0"/>
              </a:spcBef>
              <a:spcAft>
                <a:spcPts val="0"/>
              </a:spcAft>
              <a:buNone/>
            </a:pPr>
            <a:r>
              <a:rPr b="1" lang="en" sz="1800">
                <a:solidFill>
                  <a:srgbClr val="3C78D8"/>
                </a:solidFill>
              </a:rPr>
              <a:t>遇到問題</a:t>
            </a:r>
            <a:r>
              <a:rPr b="1" lang="en" sz="1800"/>
              <a:t> </a:t>
            </a:r>
            <a:r>
              <a:rPr b="1" lang="en" sz="1800">
                <a:solidFill>
                  <a:srgbClr val="3C78D8"/>
                </a:solidFill>
              </a:rPr>
              <a:t>:</a:t>
            </a:r>
            <a:r>
              <a:rPr b="1" lang="en" sz="1800"/>
              <a:t> 其他Script引用到不如預期的Singleton實例</a:t>
            </a:r>
            <a:endParaRPr b="1" sz="1800"/>
          </a:p>
        </p:txBody>
      </p:sp>
      <p:pic>
        <p:nvPicPr>
          <p:cNvPr id="300" name="Google Shape;300;p34"/>
          <p:cNvPicPr preferRelativeResize="0"/>
          <p:nvPr/>
        </p:nvPicPr>
        <p:blipFill>
          <a:blip r:embed="rId3">
            <a:alphaModFix/>
          </a:blip>
          <a:stretch>
            <a:fillRect/>
          </a:stretch>
        </p:blipFill>
        <p:spPr>
          <a:xfrm>
            <a:off x="4783150" y="1544200"/>
            <a:ext cx="3999902" cy="2249940"/>
          </a:xfrm>
          <a:prstGeom prst="rect">
            <a:avLst/>
          </a:prstGeom>
          <a:noFill/>
          <a:ln>
            <a:noFill/>
          </a:ln>
        </p:spPr>
      </p:pic>
      <p:sp>
        <p:nvSpPr>
          <p:cNvPr id="301" name="Google Shape;301;p34"/>
          <p:cNvSpPr txBox="1"/>
          <p:nvPr/>
        </p:nvSpPr>
        <p:spPr>
          <a:xfrm>
            <a:off x="311700" y="2971425"/>
            <a:ext cx="3999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3C78D8"/>
                </a:solidFill>
              </a:rPr>
              <a:t>解法</a:t>
            </a:r>
            <a:r>
              <a:rPr b="1" lang="en" sz="1800">
                <a:solidFill>
                  <a:schemeClr val="dk2"/>
                </a:solidFill>
              </a:rPr>
              <a:t> </a:t>
            </a:r>
            <a:r>
              <a:rPr b="1" lang="en" sz="1800">
                <a:solidFill>
                  <a:srgbClr val="3C78D8"/>
                </a:solidFill>
              </a:rPr>
              <a:t>:</a:t>
            </a:r>
            <a:r>
              <a:rPr b="1" lang="en" sz="1800">
                <a:solidFill>
                  <a:schemeClr val="dk2"/>
                </a:solidFill>
              </a:rPr>
              <a:t> Singleton實例在runtime時由</a:t>
            </a:r>
            <a:r>
              <a:rPr b="1" lang="en" sz="1800">
                <a:solidFill>
                  <a:schemeClr val="dk2"/>
                </a:solidFill>
              </a:rPr>
              <a:t>其他Script建立</a:t>
            </a:r>
            <a:r>
              <a:rPr b="1" lang="en" sz="1800">
                <a:solidFill>
                  <a:schemeClr val="dk2"/>
                </a:solidFill>
              </a:rPr>
              <a:t>，並在離開場景時銷毀多餘的Singleton實例</a:t>
            </a:r>
            <a:endParaRPr>
              <a:solidFill>
                <a:schemeClr val="dk2"/>
              </a:solidFill>
            </a:endParaRPr>
          </a:p>
        </p:txBody>
      </p:sp>
      <p:sp>
        <p:nvSpPr>
          <p:cNvPr id="302" name="Google Shape;302;p34"/>
          <p:cNvSpPr txBox="1"/>
          <p:nvPr/>
        </p:nvSpPr>
        <p:spPr>
          <a:xfrm>
            <a:off x="6478500" y="1204250"/>
            <a:ext cx="10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Singleton</a:t>
            </a:r>
            <a:endParaRPr/>
          </a:p>
        </p:txBody>
      </p:sp>
      <p:sp>
        <p:nvSpPr>
          <p:cNvPr id="303" name="Google Shape;303;p34"/>
          <p:cNvSpPr txBox="1"/>
          <p:nvPr/>
        </p:nvSpPr>
        <p:spPr>
          <a:xfrm>
            <a:off x="5100025" y="1487225"/>
            <a:ext cx="10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1"/>
                </a:highlight>
              </a:rPr>
              <a:t>Singleton</a:t>
            </a:r>
            <a:endParaRPr>
              <a:highlight>
                <a:schemeClr val="lt1"/>
              </a:highlight>
            </a:endParaRPr>
          </a:p>
        </p:txBody>
      </p:sp>
      <p:sp>
        <p:nvSpPr>
          <p:cNvPr id="304" name="Google Shape;304;p34"/>
          <p:cNvSpPr txBox="1"/>
          <p:nvPr/>
        </p:nvSpPr>
        <p:spPr>
          <a:xfrm>
            <a:off x="7523100" y="1684250"/>
            <a:ext cx="104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2"/>
                </a:highlight>
              </a:rPr>
              <a:t>Singleton</a:t>
            </a:r>
            <a:endParaRPr>
              <a:highlight>
                <a:schemeClr val="lt2"/>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0555"/>
              <a:buFont typeface="Arial"/>
              <a:buNone/>
            </a:pPr>
            <a:r>
              <a:rPr lang="en" sz="3600">
                <a:solidFill>
                  <a:schemeClr val="dk2"/>
                </a:solidFill>
              </a:rPr>
              <a:t>Tween系統沒有銷毀</a:t>
            </a:r>
            <a:endParaRPr sz="3600">
              <a:solidFill>
                <a:schemeClr val="dk2"/>
              </a:solidFill>
            </a:endParaRPr>
          </a:p>
          <a:p>
            <a:pPr indent="0" lvl="0" marL="0" rtl="0" algn="l">
              <a:spcBef>
                <a:spcPts val="0"/>
              </a:spcBef>
              <a:spcAft>
                <a:spcPts val="0"/>
              </a:spcAft>
              <a:buNone/>
            </a:pPr>
            <a:r>
              <a:t/>
            </a:r>
            <a:endParaRPr sz="3600">
              <a:solidFill>
                <a:schemeClr val="dk2"/>
              </a:solidFill>
            </a:endParaRPr>
          </a:p>
        </p:txBody>
      </p:sp>
      <p:sp>
        <p:nvSpPr>
          <p:cNvPr id="310" name="Google Shape;310;p35"/>
          <p:cNvSpPr txBox="1"/>
          <p:nvPr>
            <p:ph idx="1" type="body"/>
          </p:nvPr>
        </p:nvSpPr>
        <p:spPr>
          <a:xfrm>
            <a:off x="311700" y="1152475"/>
            <a:ext cx="3999900" cy="19089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800">
                <a:solidFill>
                  <a:srgbClr val="3C78D8"/>
                </a:solidFill>
              </a:rPr>
              <a:t>預期</a:t>
            </a:r>
            <a:r>
              <a:rPr b="1" lang="en" sz="1800"/>
              <a:t> </a:t>
            </a:r>
            <a:r>
              <a:rPr b="1" lang="en" sz="1800">
                <a:solidFill>
                  <a:srgbClr val="3C78D8"/>
                </a:solidFill>
              </a:rPr>
              <a:t>:</a:t>
            </a:r>
            <a:r>
              <a:rPr b="1" lang="en" sz="1800"/>
              <a:t> 帶有Tween緩動系統的物件，在離開場景後自動銷毀</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rPr b="1" lang="en" sz="1800">
                <a:solidFill>
                  <a:srgbClr val="3C78D8"/>
                </a:solidFill>
              </a:rPr>
              <a:t>遇到問題</a:t>
            </a:r>
            <a:r>
              <a:rPr b="1" lang="en" sz="1800"/>
              <a:t> </a:t>
            </a:r>
            <a:r>
              <a:rPr b="1" lang="en" sz="1800">
                <a:solidFill>
                  <a:srgbClr val="3C78D8"/>
                </a:solidFill>
              </a:rPr>
              <a:t>:</a:t>
            </a:r>
            <a:r>
              <a:rPr b="1" lang="en" sz="1800"/>
              <a:t> 使用ObjectPool回收物件之後，會不斷拋出引用空物件的錯誤</a:t>
            </a:r>
            <a:endParaRPr b="1" sz="1800">
              <a:solidFill>
                <a:srgbClr val="3C78D8"/>
              </a:solidFill>
            </a:endParaRPr>
          </a:p>
        </p:txBody>
      </p:sp>
      <p:sp>
        <p:nvSpPr>
          <p:cNvPr id="311" name="Google Shape;311;p35"/>
          <p:cNvSpPr txBox="1"/>
          <p:nvPr/>
        </p:nvSpPr>
        <p:spPr>
          <a:xfrm>
            <a:off x="311700" y="3327850"/>
            <a:ext cx="3890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rgbClr val="3C78D8"/>
                </a:solidFill>
              </a:rPr>
              <a:t>解法</a:t>
            </a:r>
            <a:r>
              <a:rPr b="1" lang="en" sz="1800">
                <a:solidFill>
                  <a:schemeClr val="dk2"/>
                </a:solidFill>
              </a:rPr>
              <a:t> </a:t>
            </a:r>
            <a:r>
              <a:rPr b="1" lang="en" sz="1800">
                <a:solidFill>
                  <a:srgbClr val="3C78D8"/>
                </a:solidFill>
              </a:rPr>
              <a:t>:</a:t>
            </a:r>
            <a:r>
              <a:rPr b="1" lang="en" sz="1800">
                <a:solidFill>
                  <a:schemeClr val="dk2"/>
                </a:solidFill>
              </a:rPr>
              <a:t> 由於tween會返回物件，因此將返回的物件儲存起來，並在需要銷毀的時機手動銷毀</a:t>
            </a:r>
            <a:endParaRPr/>
          </a:p>
        </p:txBody>
      </p:sp>
      <p:pic>
        <p:nvPicPr>
          <p:cNvPr id="312" name="Google Shape;312;p35"/>
          <p:cNvPicPr preferRelativeResize="0"/>
          <p:nvPr/>
        </p:nvPicPr>
        <p:blipFill>
          <a:blip r:embed="rId3">
            <a:alphaModFix/>
          </a:blip>
          <a:stretch>
            <a:fillRect/>
          </a:stretch>
        </p:blipFill>
        <p:spPr>
          <a:xfrm>
            <a:off x="4311600" y="1359121"/>
            <a:ext cx="4715449" cy="24252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600">
                <a:solidFill>
                  <a:schemeClr val="dk2"/>
                </a:solidFill>
              </a:rPr>
              <a:t>預覽與建置程式碼不同</a:t>
            </a:r>
            <a:endParaRPr sz="3600">
              <a:solidFill>
                <a:schemeClr val="dk2"/>
              </a:solidFill>
            </a:endParaRPr>
          </a:p>
          <a:p>
            <a:pPr indent="0" lvl="0" marL="0" rtl="0" algn="l">
              <a:spcBef>
                <a:spcPts val="0"/>
              </a:spcBef>
              <a:spcAft>
                <a:spcPts val="0"/>
              </a:spcAft>
              <a:buNone/>
            </a:pPr>
            <a:r>
              <a:t/>
            </a:r>
            <a:endParaRPr/>
          </a:p>
        </p:txBody>
      </p:sp>
      <p:sp>
        <p:nvSpPr>
          <p:cNvPr id="318" name="Google Shape;318;p3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b="1" lang="en" sz="1800">
                <a:solidFill>
                  <a:srgbClr val="3C78D8"/>
                </a:solidFill>
              </a:rPr>
              <a:t>預期</a:t>
            </a:r>
            <a:r>
              <a:rPr b="1" lang="en" sz="1800"/>
              <a:t> </a:t>
            </a:r>
            <a:r>
              <a:rPr b="1" lang="en" sz="1800">
                <a:solidFill>
                  <a:srgbClr val="3C78D8"/>
                </a:solidFill>
              </a:rPr>
              <a:t>:</a:t>
            </a:r>
            <a:r>
              <a:rPr b="1" lang="en" sz="1800"/>
              <a:t> 使用class.name可以正確取得型別名稱</a:t>
            </a:r>
            <a:endParaRPr b="1" sz="1800"/>
          </a:p>
          <a:p>
            <a:pPr indent="0" lvl="0" marL="0" rtl="0" algn="l">
              <a:lnSpc>
                <a:spcPct val="100000"/>
              </a:lnSpc>
              <a:spcBef>
                <a:spcPts val="0"/>
              </a:spcBef>
              <a:spcAft>
                <a:spcPts val="0"/>
              </a:spcAft>
              <a:buClr>
                <a:schemeClr val="dk1"/>
              </a:buClr>
              <a:buSzPts val="1100"/>
              <a:buFont typeface="Arial"/>
              <a:buNone/>
            </a:pPr>
            <a:r>
              <a:t/>
            </a:r>
            <a:endParaRPr b="1" sz="1800"/>
          </a:p>
          <a:p>
            <a:pPr indent="0" lvl="0" marL="0" rtl="0" algn="l">
              <a:lnSpc>
                <a:spcPct val="100000"/>
              </a:lnSpc>
              <a:spcBef>
                <a:spcPts val="0"/>
              </a:spcBef>
              <a:spcAft>
                <a:spcPts val="0"/>
              </a:spcAft>
              <a:buNone/>
            </a:pPr>
            <a:r>
              <a:rPr b="1" lang="en" sz="1800">
                <a:solidFill>
                  <a:srgbClr val="3C78D8"/>
                </a:solidFill>
              </a:rPr>
              <a:t>遇到問題</a:t>
            </a:r>
            <a:r>
              <a:rPr b="1" lang="en" sz="1800"/>
              <a:t> </a:t>
            </a:r>
            <a:r>
              <a:rPr b="1" lang="en" sz="1800">
                <a:solidFill>
                  <a:srgbClr val="3C78D8"/>
                </a:solidFill>
              </a:rPr>
              <a:t>:</a:t>
            </a:r>
            <a:r>
              <a:rPr b="1" lang="en" sz="1800"/>
              <a:t> 在預覽時期，runtime的</a:t>
            </a:r>
            <a:endParaRPr b="1" sz="1800"/>
          </a:p>
          <a:p>
            <a:pPr indent="0" lvl="0" marL="0" rtl="0" algn="l">
              <a:lnSpc>
                <a:spcPct val="100000"/>
              </a:lnSpc>
              <a:spcBef>
                <a:spcPts val="0"/>
              </a:spcBef>
              <a:spcAft>
                <a:spcPts val="0"/>
              </a:spcAft>
              <a:buNone/>
            </a:pPr>
            <a:r>
              <a:rPr b="1" lang="en" sz="1800"/>
              <a:t>.name的運作皆正常，但Build之後的</a:t>
            </a:r>
            <a:endParaRPr b="1" sz="1800"/>
          </a:p>
          <a:p>
            <a:pPr indent="0" lvl="0" marL="0" rtl="0" algn="l">
              <a:lnSpc>
                <a:spcPct val="100000"/>
              </a:lnSpc>
              <a:spcBef>
                <a:spcPts val="0"/>
              </a:spcBef>
              <a:spcAft>
                <a:spcPts val="0"/>
              </a:spcAft>
              <a:buNone/>
            </a:pPr>
            <a:r>
              <a:rPr b="1" lang="en" sz="1800"/>
              <a:t>.name會產生不如預期的名稱</a:t>
            </a:r>
            <a:endParaRPr b="1" sz="1800">
              <a:solidFill>
                <a:srgbClr val="3C78D8"/>
              </a:solidFill>
            </a:endParaRPr>
          </a:p>
        </p:txBody>
      </p:sp>
      <p:pic>
        <p:nvPicPr>
          <p:cNvPr id="319" name="Google Shape;319;p36"/>
          <p:cNvPicPr preferRelativeResize="0"/>
          <p:nvPr/>
        </p:nvPicPr>
        <p:blipFill>
          <a:blip r:embed="rId3">
            <a:alphaModFix/>
          </a:blip>
          <a:stretch>
            <a:fillRect/>
          </a:stretch>
        </p:blipFill>
        <p:spPr>
          <a:xfrm>
            <a:off x="5460475" y="1210500"/>
            <a:ext cx="3012725" cy="2259524"/>
          </a:xfrm>
          <a:prstGeom prst="rect">
            <a:avLst/>
          </a:prstGeom>
          <a:noFill/>
          <a:ln>
            <a:noFill/>
          </a:ln>
        </p:spPr>
      </p:pic>
      <p:grpSp>
        <p:nvGrpSpPr>
          <p:cNvPr id="320" name="Google Shape;320;p36"/>
          <p:cNvGrpSpPr/>
          <p:nvPr/>
        </p:nvGrpSpPr>
        <p:grpSpPr>
          <a:xfrm>
            <a:off x="311700" y="3421325"/>
            <a:ext cx="8349050" cy="1094100"/>
            <a:chOff x="311700" y="3421325"/>
            <a:chExt cx="8349050" cy="1094100"/>
          </a:xfrm>
        </p:grpSpPr>
        <p:grpSp>
          <p:nvGrpSpPr>
            <p:cNvPr id="321" name="Google Shape;321;p36"/>
            <p:cNvGrpSpPr/>
            <p:nvPr/>
          </p:nvGrpSpPr>
          <p:grpSpPr>
            <a:xfrm>
              <a:off x="311700" y="3421325"/>
              <a:ext cx="8349050" cy="1094100"/>
              <a:chOff x="311700" y="3421325"/>
              <a:chExt cx="8349050" cy="1094100"/>
            </a:xfrm>
          </p:grpSpPr>
          <p:sp>
            <p:nvSpPr>
              <p:cNvPr id="322" name="Google Shape;322;p36"/>
              <p:cNvSpPr txBox="1"/>
              <p:nvPr/>
            </p:nvSpPr>
            <p:spPr>
              <a:xfrm>
                <a:off x="311700" y="3421325"/>
                <a:ext cx="3999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3C78D8"/>
                    </a:solidFill>
                  </a:rPr>
                  <a:t>解法</a:t>
                </a:r>
                <a:r>
                  <a:rPr b="1" lang="en" sz="1800">
                    <a:solidFill>
                      <a:schemeClr val="dk2"/>
                    </a:solidFill>
                  </a:rPr>
                  <a:t> </a:t>
                </a:r>
                <a:r>
                  <a:rPr b="1" lang="en" sz="1800">
                    <a:solidFill>
                      <a:srgbClr val="3C78D8"/>
                    </a:solidFill>
                  </a:rPr>
                  <a:t>:</a:t>
                </a:r>
                <a:r>
                  <a:rPr b="1" lang="en" sz="1800">
                    <a:solidFill>
                      <a:schemeClr val="dk2"/>
                    </a:solidFill>
                  </a:rPr>
                  <a:t> 只要將型別名稱作為屬性儲存即可。</a:t>
                </a:r>
                <a:endParaRPr/>
              </a:p>
            </p:txBody>
          </p:sp>
          <p:grpSp>
            <p:nvGrpSpPr>
              <p:cNvPr id="323" name="Google Shape;323;p36"/>
              <p:cNvGrpSpPr/>
              <p:nvPr/>
            </p:nvGrpSpPr>
            <p:grpSpPr>
              <a:xfrm>
                <a:off x="4663550" y="3768275"/>
                <a:ext cx="3997200" cy="747150"/>
                <a:chOff x="4663550" y="3768275"/>
                <a:chExt cx="3997200" cy="747150"/>
              </a:xfrm>
            </p:grpSpPr>
            <p:sp>
              <p:nvSpPr>
                <p:cNvPr id="324" name="Google Shape;324;p36"/>
                <p:cNvSpPr txBox="1"/>
                <p:nvPr/>
              </p:nvSpPr>
              <p:spPr>
                <a:xfrm>
                  <a:off x="6618675" y="3768275"/>
                  <a:ext cx="696300" cy="44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0000"/>
                      </a:solidFill>
                    </a:rPr>
                    <a:t>uglify</a:t>
                  </a:r>
                  <a:endParaRPr sz="1600">
                    <a:solidFill>
                      <a:srgbClr val="FF0000"/>
                    </a:solidFill>
                  </a:endParaRPr>
                </a:p>
              </p:txBody>
            </p:sp>
            <p:sp>
              <p:nvSpPr>
                <p:cNvPr id="325" name="Google Shape;325;p36"/>
                <p:cNvSpPr txBox="1"/>
                <p:nvPr/>
              </p:nvSpPr>
              <p:spPr>
                <a:xfrm>
                  <a:off x="4663550" y="4084325"/>
                  <a:ext cx="399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class PlayerManager   —&gt;   class a</a:t>
                  </a:r>
                  <a:endParaRPr sz="1600"/>
                </a:p>
              </p:txBody>
            </p:sp>
          </p:grpSp>
        </p:grpSp>
        <p:sp>
          <p:nvSpPr>
            <p:cNvPr id="326" name="Google Shape;326;p36"/>
            <p:cNvSpPr txBox="1"/>
            <p:nvPr/>
          </p:nvSpPr>
          <p:spPr>
            <a:xfrm>
              <a:off x="5605438" y="3768275"/>
              <a:ext cx="5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預期</a:t>
              </a:r>
              <a:endParaRPr/>
            </a:p>
          </p:txBody>
        </p:sp>
        <p:sp>
          <p:nvSpPr>
            <p:cNvPr id="327" name="Google Shape;327;p36"/>
            <p:cNvSpPr txBox="1"/>
            <p:nvPr/>
          </p:nvSpPr>
          <p:spPr>
            <a:xfrm>
              <a:off x="7334450" y="3768275"/>
              <a:ext cx="57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結果</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7"/>
          <p:cNvSpPr txBox="1"/>
          <p:nvPr>
            <p:ph type="ctrTitle"/>
          </p:nvPr>
        </p:nvSpPr>
        <p:spPr>
          <a:xfrm>
            <a:off x="399958" y="-7808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Demo Time</a:t>
            </a:r>
            <a:endParaRPr sz="3600">
              <a:solidFill>
                <a:schemeClr val="dk2"/>
              </a:solidFill>
            </a:endParaRPr>
          </a:p>
        </p:txBody>
      </p:sp>
      <p:sp>
        <p:nvSpPr>
          <p:cNvPr id="333" name="Google Shape;333;p37"/>
          <p:cNvSpPr txBox="1"/>
          <p:nvPr>
            <p:ph idx="1" type="subTitle"/>
          </p:nvPr>
        </p:nvSpPr>
        <p:spPr>
          <a:xfrm>
            <a:off x="399950" y="1541975"/>
            <a:ext cx="8520600" cy="31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 </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8"/>
          <p:cNvSpPr/>
          <p:nvPr/>
        </p:nvSpPr>
        <p:spPr>
          <a:xfrm>
            <a:off x="6170700" y="1300125"/>
            <a:ext cx="2777100" cy="34992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3149700" y="1300125"/>
            <a:ext cx="2844600" cy="34992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a:off x="196200" y="1300125"/>
            <a:ext cx="2777100" cy="3499200"/>
          </a:xfrm>
          <a:prstGeom prst="roundRect">
            <a:avLst>
              <a:gd fmla="val 16667" name="adj"/>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txBox="1"/>
          <p:nvPr>
            <p:ph type="ctrTitle"/>
          </p:nvPr>
        </p:nvSpPr>
        <p:spPr>
          <a:xfrm>
            <a:off x="399950" y="-929850"/>
            <a:ext cx="8520600" cy="2172600"/>
          </a:xfrm>
          <a:prstGeom prst="rect">
            <a:avLst/>
          </a:prstGeom>
        </p:spPr>
        <p:txBody>
          <a:bodyPr anchorCtr="0" anchor="b" bIns="91425" lIns="91425" spcFirstLastPara="1" rIns="91425" wrap="square" tIns="91425">
            <a:normAutofit/>
          </a:bodyPr>
          <a:lstStyle/>
          <a:p>
            <a:pPr indent="0" lvl="0" marL="0" rtl="0" algn="ctr">
              <a:lnSpc>
                <a:spcPct val="115000"/>
              </a:lnSpc>
              <a:spcBef>
                <a:spcPts val="0"/>
              </a:spcBef>
              <a:spcAft>
                <a:spcPts val="0"/>
              </a:spcAft>
              <a:buNone/>
            </a:pPr>
            <a:r>
              <a:rPr lang="en" sz="3600">
                <a:solidFill>
                  <a:schemeClr val="dk2"/>
                </a:solidFill>
              </a:rPr>
              <a:t>專案未來可擴充的方向</a:t>
            </a:r>
            <a:endParaRPr sz="3600">
              <a:solidFill>
                <a:schemeClr val="dk2"/>
              </a:solidFill>
            </a:endParaRPr>
          </a:p>
          <a:p>
            <a:pPr indent="0" lvl="0" marL="0" rtl="0" algn="ctr">
              <a:lnSpc>
                <a:spcPct val="150000"/>
              </a:lnSpc>
              <a:spcBef>
                <a:spcPts val="0"/>
              </a:spcBef>
              <a:spcAft>
                <a:spcPts val="0"/>
              </a:spcAft>
              <a:buClr>
                <a:schemeClr val="dk1"/>
              </a:buClr>
              <a:buSzPts val="1100"/>
              <a:buFont typeface="Arial"/>
              <a:buNone/>
            </a:pPr>
            <a:r>
              <a:rPr lang="en" sz="1300">
                <a:solidFill>
                  <a:schemeClr val="dk2"/>
                </a:solidFill>
              </a:rPr>
              <a:t>專案雖只約花６週來完成，但整體的遊戲玩法已經趨於完整</a:t>
            </a:r>
            <a:endParaRPr sz="3100">
              <a:solidFill>
                <a:schemeClr val="dk2"/>
              </a:solidFill>
            </a:endParaRPr>
          </a:p>
        </p:txBody>
      </p:sp>
      <p:pic>
        <p:nvPicPr>
          <p:cNvPr id="342" name="Google Shape;342;p38"/>
          <p:cNvPicPr preferRelativeResize="0"/>
          <p:nvPr/>
        </p:nvPicPr>
        <p:blipFill>
          <a:blip r:embed="rId3">
            <a:alphaModFix/>
          </a:blip>
          <a:stretch>
            <a:fillRect/>
          </a:stretch>
        </p:blipFill>
        <p:spPr>
          <a:xfrm>
            <a:off x="975150" y="1352550"/>
            <a:ext cx="1219200" cy="1174200"/>
          </a:xfrm>
          <a:prstGeom prst="rect">
            <a:avLst/>
          </a:prstGeom>
          <a:noFill/>
          <a:ln>
            <a:noFill/>
          </a:ln>
        </p:spPr>
      </p:pic>
      <p:pic>
        <p:nvPicPr>
          <p:cNvPr id="343" name="Google Shape;343;p38"/>
          <p:cNvPicPr preferRelativeResize="0"/>
          <p:nvPr/>
        </p:nvPicPr>
        <p:blipFill>
          <a:blip r:embed="rId4">
            <a:alphaModFix/>
          </a:blip>
          <a:stretch>
            <a:fillRect/>
          </a:stretch>
        </p:blipFill>
        <p:spPr>
          <a:xfrm>
            <a:off x="7005875" y="1465025"/>
            <a:ext cx="1106725" cy="1061725"/>
          </a:xfrm>
          <a:prstGeom prst="rect">
            <a:avLst/>
          </a:prstGeom>
          <a:noFill/>
          <a:ln>
            <a:noFill/>
          </a:ln>
        </p:spPr>
      </p:pic>
      <p:pic>
        <p:nvPicPr>
          <p:cNvPr id="344" name="Google Shape;344;p38"/>
          <p:cNvPicPr preferRelativeResize="0"/>
          <p:nvPr/>
        </p:nvPicPr>
        <p:blipFill>
          <a:blip r:embed="rId5">
            <a:alphaModFix/>
          </a:blip>
          <a:stretch>
            <a:fillRect/>
          </a:stretch>
        </p:blipFill>
        <p:spPr>
          <a:xfrm>
            <a:off x="4074863" y="1465013"/>
            <a:ext cx="994275" cy="994275"/>
          </a:xfrm>
          <a:prstGeom prst="rect">
            <a:avLst/>
          </a:prstGeom>
          <a:noFill/>
          <a:ln>
            <a:noFill/>
          </a:ln>
        </p:spPr>
      </p:pic>
      <p:sp>
        <p:nvSpPr>
          <p:cNvPr id="345" name="Google Shape;345;p38"/>
          <p:cNvSpPr txBox="1"/>
          <p:nvPr/>
        </p:nvSpPr>
        <p:spPr>
          <a:xfrm>
            <a:off x="303600" y="2961175"/>
            <a:ext cx="2562300" cy="17085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en" sz="1100">
                <a:solidFill>
                  <a:schemeClr val="dk1"/>
                </a:solidFill>
              </a:rPr>
              <a:t>主動技能</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遙控爆炸</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閃現</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暫時無敵</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技能冷卻</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被動技能</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穿牆</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近戰攻擊</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一次性隨機復活</a:t>
            </a:r>
            <a:endParaRPr sz="1100">
              <a:solidFill>
                <a:schemeClr val="dk1"/>
              </a:solidFill>
            </a:endParaRPr>
          </a:p>
        </p:txBody>
      </p:sp>
      <p:sp>
        <p:nvSpPr>
          <p:cNvPr id="346" name="Google Shape;346;p38"/>
          <p:cNvSpPr txBox="1"/>
          <p:nvPr/>
        </p:nvSpPr>
        <p:spPr>
          <a:xfrm>
            <a:off x="490050" y="2635975"/>
            <a:ext cx="218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Skills</a:t>
            </a:r>
            <a:endParaRPr i="1"/>
          </a:p>
        </p:txBody>
      </p:sp>
      <p:sp>
        <p:nvSpPr>
          <p:cNvPr id="347" name="Google Shape;347;p38"/>
          <p:cNvSpPr txBox="1"/>
          <p:nvPr/>
        </p:nvSpPr>
        <p:spPr>
          <a:xfrm>
            <a:off x="3271700" y="2635963"/>
            <a:ext cx="277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t>Game Mode</a:t>
            </a:r>
            <a:endParaRPr i="1"/>
          </a:p>
        </p:txBody>
      </p:sp>
      <p:sp>
        <p:nvSpPr>
          <p:cNvPr id="348" name="Google Shape;348;p38"/>
          <p:cNvSpPr txBox="1"/>
          <p:nvPr/>
        </p:nvSpPr>
        <p:spPr>
          <a:xfrm>
            <a:off x="3290850" y="3036175"/>
            <a:ext cx="2562300" cy="1539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Char char="★"/>
            </a:pPr>
            <a:r>
              <a:rPr lang="en" sz="1100">
                <a:solidFill>
                  <a:schemeClr val="dk1"/>
                </a:solidFill>
              </a:rPr>
              <a:t>縮減火圈 (類pubg)</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電腦自動對戰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排位系統</a:t>
            </a:r>
            <a:endParaRPr sz="1100">
              <a:solidFill>
                <a:schemeClr val="dk1"/>
              </a:solidFill>
            </a:endParaRPr>
          </a:p>
          <a:p>
            <a:pPr indent="-298450" lvl="0" marL="457200" rtl="0" algn="l">
              <a:spcBef>
                <a:spcPts val="0"/>
              </a:spcBef>
              <a:spcAft>
                <a:spcPts val="0"/>
              </a:spcAft>
              <a:buClr>
                <a:srgbClr val="CC0000"/>
              </a:buClr>
              <a:buSzPts val="1100"/>
              <a:buChar char="★"/>
            </a:pPr>
            <a:r>
              <a:rPr lang="en" sz="1100">
                <a:solidFill>
                  <a:srgbClr val="CC0000"/>
                </a:solidFill>
              </a:rPr>
              <a:t>視野迷霧</a:t>
            </a:r>
            <a:endParaRPr sz="1100">
              <a:solidFill>
                <a:srgbClr val="CC0000"/>
              </a:solidFill>
            </a:endParaRPr>
          </a:p>
          <a:p>
            <a:pPr indent="-298450" lvl="0" marL="457200" rtl="0" algn="l">
              <a:spcBef>
                <a:spcPts val="0"/>
              </a:spcBef>
              <a:spcAft>
                <a:spcPts val="0"/>
              </a:spcAft>
              <a:buClr>
                <a:schemeClr val="dk1"/>
              </a:buClr>
              <a:buSzPts val="1100"/>
              <a:buChar char="★"/>
            </a:pPr>
            <a:r>
              <a:rPr lang="en" sz="1100">
                <a:solidFill>
                  <a:schemeClr val="dk1"/>
                </a:solidFill>
              </a:rPr>
              <a:t>職業技能&amp;被動</a:t>
            </a:r>
            <a:endParaRPr sz="1100">
              <a:solidFill>
                <a:schemeClr val="dk1"/>
              </a:solidFill>
            </a:endParaRPr>
          </a:p>
          <a:p>
            <a:pPr indent="-298450" lvl="0" marL="457200" rtl="0" algn="l">
              <a:spcBef>
                <a:spcPts val="0"/>
              </a:spcBef>
              <a:spcAft>
                <a:spcPts val="0"/>
              </a:spcAft>
              <a:buClr>
                <a:srgbClr val="CC0000"/>
              </a:buClr>
              <a:buSzPts val="1100"/>
              <a:buChar char="★"/>
            </a:pPr>
            <a:r>
              <a:rPr lang="en" sz="1100">
                <a:solidFill>
                  <a:srgbClr val="CC0000"/>
                </a:solidFill>
              </a:rPr>
              <a:t>巨大地圖</a:t>
            </a:r>
            <a:endParaRPr sz="1100">
              <a:solidFill>
                <a:srgbClr val="CC0000"/>
              </a:solidFill>
            </a:endParaRPr>
          </a:p>
          <a:p>
            <a:pPr indent="-298450" lvl="1" marL="914400" rtl="0" algn="l">
              <a:spcBef>
                <a:spcPts val="0"/>
              </a:spcBef>
              <a:spcAft>
                <a:spcPts val="0"/>
              </a:spcAft>
              <a:buClr>
                <a:schemeClr val="dk1"/>
              </a:buClr>
              <a:buSzPts val="1100"/>
              <a:buChar char="○"/>
            </a:pPr>
            <a:r>
              <a:rPr lang="en" sz="1100">
                <a:solidFill>
                  <a:schemeClr val="dk1"/>
                </a:solidFill>
              </a:rPr>
              <a:t>玩家視角固定在中心</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有草叢、地雷等</a:t>
            </a:r>
            <a:endParaRPr sz="1100">
              <a:solidFill>
                <a:schemeClr val="dk1"/>
              </a:solidFill>
            </a:endParaRPr>
          </a:p>
        </p:txBody>
      </p:sp>
      <p:sp>
        <p:nvSpPr>
          <p:cNvPr id="349" name="Google Shape;349;p38"/>
          <p:cNvSpPr txBox="1"/>
          <p:nvPr/>
        </p:nvSpPr>
        <p:spPr>
          <a:xfrm>
            <a:off x="6464550" y="2635975"/>
            <a:ext cx="2399700" cy="3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Personalized Experience</a:t>
            </a:r>
            <a:endParaRPr i="1"/>
          </a:p>
        </p:txBody>
      </p:sp>
      <p:sp>
        <p:nvSpPr>
          <p:cNvPr id="350" name="Google Shape;350;p38"/>
          <p:cNvSpPr txBox="1"/>
          <p:nvPr/>
        </p:nvSpPr>
        <p:spPr>
          <a:xfrm>
            <a:off x="6278100" y="2961175"/>
            <a:ext cx="2562300" cy="1877700"/>
          </a:xfrm>
          <a:prstGeom prst="rect">
            <a:avLst/>
          </a:prstGeom>
          <a:noFill/>
          <a:ln>
            <a:noFill/>
          </a:ln>
        </p:spPr>
        <p:txBody>
          <a:bodyPr anchorCtr="0" anchor="t" bIns="91425" lIns="91425" spcFirstLastPara="1" rIns="91425" wrap="square" tIns="91425">
            <a:spAutoFit/>
          </a:bodyPr>
          <a:lstStyle/>
          <a:p>
            <a:pPr indent="-279400" lvl="0" marL="457200" rtl="0" algn="l">
              <a:spcBef>
                <a:spcPts val="0"/>
              </a:spcBef>
              <a:spcAft>
                <a:spcPts val="0"/>
              </a:spcAft>
              <a:buSzPts val="800"/>
              <a:buChar char="★"/>
            </a:pPr>
            <a:r>
              <a:rPr lang="en" sz="1100"/>
              <a:t>建立玩家資料庫</a:t>
            </a:r>
            <a:endParaRPr sz="1100"/>
          </a:p>
          <a:p>
            <a:pPr indent="-298450" lvl="1" marL="914400" rtl="0" algn="l">
              <a:spcBef>
                <a:spcPts val="0"/>
              </a:spcBef>
              <a:spcAft>
                <a:spcPts val="0"/>
              </a:spcAft>
              <a:buSzPts val="1100"/>
              <a:buChar char="○"/>
            </a:pPr>
            <a:r>
              <a:rPr lang="en" sz="1100"/>
              <a:t>生涯數據</a:t>
            </a:r>
            <a:endParaRPr sz="1100"/>
          </a:p>
          <a:p>
            <a:pPr indent="-298450" lvl="1" marL="914400" rtl="0" algn="l">
              <a:spcBef>
                <a:spcPts val="0"/>
              </a:spcBef>
              <a:spcAft>
                <a:spcPts val="0"/>
              </a:spcAft>
              <a:buSzPts val="1100"/>
              <a:buChar char="○"/>
            </a:pPr>
            <a:r>
              <a:rPr lang="en" sz="1100"/>
              <a:t>社交網絡</a:t>
            </a:r>
            <a:endParaRPr sz="1100"/>
          </a:p>
          <a:p>
            <a:pPr indent="-298450" lvl="2" marL="1371600" rtl="0" algn="l">
              <a:spcBef>
                <a:spcPts val="0"/>
              </a:spcBef>
              <a:spcAft>
                <a:spcPts val="0"/>
              </a:spcAft>
              <a:buSzPts val="1100"/>
              <a:buChar char="■"/>
            </a:pPr>
            <a:r>
              <a:rPr lang="en" sz="1100"/>
              <a:t>死後變為幽靈</a:t>
            </a:r>
            <a:endParaRPr sz="1100"/>
          </a:p>
          <a:p>
            <a:pPr indent="-298450" lvl="2" marL="1371600" rtl="0" algn="l">
              <a:spcBef>
                <a:spcPts val="0"/>
              </a:spcBef>
              <a:spcAft>
                <a:spcPts val="0"/>
              </a:spcAft>
              <a:buClr>
                <a:srgbClr val="CC0000"/>
              </a:buClr>
              <a:buSzPts val="1100"/>
              <a:buChar char="■"/>
            </a:pPr>
            <a:r>
              <a:rPr lang="en" sz="1100">
                <a:solidFill>
                  <a:srgbClr val="CC0000"/>
                </a:solidFill>
              </a:rPr>
              <a:t>局內聊天</a:t>
            </a:r>
            <a:endParaRPr sz="1100">
              <a:solidFill>
                <a:srgbClr val="CC0000"/>
              </a:solidFill>
            </a:endParaRPr>
          </a:p>
          <a:p>
            <a:pPr indent="-298450" lvl="2" marL="1371600" rtl="0" algn="l">
              <a:spcBef>
                <a:spcPts val="0"/>
              </a:spcBef>
              <a:spcAft>
                <a:spcPts val="0"/>
              </a:spcAft>
              <a:buClr>
                <a:srgbClr val="CC0000"/>
              </a:buClr>
              <a:buSzPts val="1100"/>
              <a:buChar char="■"/>
            </a:pPr>
            <a:r>
              <a:rPr lang="en" sz="1100">
                <a:solidFill>
                  <a:srgbClr val="CC0000"/>
                </a:solidFill>
              </a:rPr>
              <a:t>好友2v2</a:t>
            </a:r>
            <a:endParaRPr sz="1100">
              <a:solidFill>
                <a:srgbClr val="CC0000"/>
              </a:solidFill>
            </a:endParaRPr>
          </a:p>
          <a:p>
            <a:pPr indent="-279400" lvl="0" marL="457200" rtl="0" algn="l">
              <a:spcBef>
                <a:spcPts val="0"/>
              </a:spcBef>
              <a:spcAft>
                <a:spcPts val="0"/>
              </a:spcAft>
              <a:buSzPts val="800"/>
              <a:buChar char="★"/>
            </a:pPr>
            <a:r>
              <a:rPr lang="en" sz="1100"/>
              <a:t>課金系統</a:t>
            </a:r>
            <a:endParaRPr sz="1100"/>
          </a:p>
          <a:p>
            <a:pPr indent="-298450" lvl="1" marL="914400" rtl="0" algn="l">
              <a:spcBef>
                <a:spcPts val="0"/>
              </a:spcBef>
              <a:spcAft>
                <a:spcPts val="0"/>
              </a:spcAft>
              <a:buSzPts val="1100"/>
              <a:buChar char="○"/>
            </a:pPr>
            <a:r>
              <a:rPr lang="en" sz="1100"/>
              <a:t>玩家、炸彈skin</a:t>
            </a:r>
            <a:endParaRPr sz="1100"/>
          </a:p>
          <a:p>
            <a:pPr indent="-298450" lvl="1" marL="914400" rtl="0" algn="l">
              <a:spcBef>
                <a:spcPts val="0"/>
              </a:spcBef>
              <a:spcAft>
                <a:spcPts val="0"/>
              </a:spcAft>
              <a:buSzPts val="1100"/>
              <a:buChar char="○"/>
            </a:pPr>
            <a:r>
              <a:rPr lang="en" sz="1100"/>
              <a:t>道具效果skin</a:t>
            </a:r>
            <a:endParaRPr sz="1100"/>
          </a:p>
          <a:p>
            <a:pPr indent="-298450" lvl="1" marL="914400" rtl="0" algn="l">
              <a:spcBef>
                <a:spcPts val="0"/>
              </a:spcBef>
              <a:spcAft>
                <a:spcPts val="0"/>
              </a:spcAft>
              <a:buSzPts val="1100"/>
              <a:buChar char="○"/>
            </a:pPr>
            <a:r>
              <a:rPr lang="en" sz="1100"/>
              <a:t>稀有職業</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9"/>
          <p:cNvSpPr txBox="1"/>
          <p:nvPr>
            <p:ph type="ctrTitle"/>
          </p:nvPr>
        </p:nvSpPr>
        <p:spPr>
          <a:xfrm>
            <a:off x="363975" y="-1230450"/>
            <a:ext cx="8520600" cy="2514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心得分享</a:t>
            </a:r>
            <a:endParaRPr sz="3600">
              <a:solidFill>
                <a:schemeClr val="dk2"/>
              </a:solidFill>
            </a:endParaRPr>
          </a:p>
        </p:txBody>
      </p:sp>
      <p:pic>
        <p:nvPicPr>
          <p:cNvPr id="356" name="Google Shape;356;p39"/>
          <p:cNvPicPr preferRelativeResize="0"/>
          <p:nvPr/>
        </p:nvPicPr>
        <p:blipFill>
          <a:blip r:embed="rId3">
            <a:alphaModFix/>
          </a:blip>
          <a:stretch>
            <a:fillRect/>
          </a:stretch>
        </p:blipFill>
        <p:spPr>
          <a:xfrm>
            <a:off x="2559688" y="3009050"/>
            <a:ext cx="1219200" cy="1219200"/>
          </a:xfrm>
          <a:prstGeom prst="rect">
            <a:avLst/>
          </a:prstGeom>
          <a:noFill/>
          <a:ln>
            <a:noFill/>
          </a:ln>
        </p:spPr>
      </p:pic>
      <p:pic>
        <p:nvPicPr>
          <p:cNvPr id="357" name="Google Shape;357;p39"/>
          <p:cNvPicPr preferRelativeResize="0"/>
          <p:nvPr/>
        </p:nvPicPr>
        <p:blipFill>
          <a:blip r:embed="rId4">
            <a:alphaModFix/>
          </a:blip>
          <a:stretch>
            <a:fillRect/>
          </a:stretch>
        </p:blipFill>
        <p:spPr>
          <a:xfrm>
            <a:off x="4014675" y="3009050"/>
            <a:ext cx="1219200" cy="1219200"/>
          </a:xfrm>
          <a:prstGeom prst="rect">
            <a:avLst/>
          </a:prstGeom>
          <a:noFill/>
          <a:ln>
            <a:noFill/>
          </a:ln>
        </p:spPr>
      </p:pic>
      <p:pic>
        <p:nvPicPr>
          <p:cNvPr id="358" name="Google Shape;358;p39"/>
          <p:cNvPicPr preferRelativeResize="0"/>
          <p:nvPr/>
        </p:nvPicPr>
        <p:blipFill>
          <a:blip r:embed="rId5">
            <a:alphaModFix/>
          </a:blip>
          <a:stretch>
            <a:fillRect/>
          </a:stretch>
        </p:blipFill>
        <p:spPr>
          <a:xfrm>
            <a:off x="1104700" y="3009050"/>
            <a:ext cx="1219200" cy="1219200"/>
          </a:xfrm>
          <a:prstGeom prst="rect">
            <a:avLst/>
          </a:prstGeom>
          <a:noFill/>
          <a:ln>
            <a:noFill/>
          </a:ln>
        </p:spPr>
      </p:pic>
      <p:pic>
        <p:nvPicPr>
          <p:cNvPr id="359" name="Google Shape;359;p39"/>
          <p:cNvPicPr preferRelativeResize="0"/>
          <p:nvPr/>
        </p:nvPicPr>
        <p:blipFill>
          <a:blip r:embed="rId6">
            <a:alphaModFix/>
          </a:blip>
          <a:stretch>
            <a:fillRect/>
          </a:stretch>
        </p:blipFill>
        <p:spPr>
          <a:xfrm>
            <a:off x="5469650" y="3009050"/>
            <a:ext cx="1219200" cy="1219200"/>
          </a:xfrm>
          <a:prstGeom prst="rect">
            <a:avLst/>
          </a:prstGeom>
          <a:noFill/>
          <a:ln>
            <a:noFill/>
          </a:ln>
        </p:spPr>
      </p:pic>
      <p:pic>
        <p:nvPicPr>
          <p:cNvPr id="360" name="Google Shape;360;p39"/>
          <p:cNvPicPr preferRelativeResize="0"/>
          <p:nvPr/>
        </p:nvPicPr>
        <p:blipFill>
          <a:blip r:embed="rId7">
            <a:alphaModFix/>
          </a:blip>
          <a:stretch>
            <a:fillRect/>
          </a:stretch>
        </p:blipFill>
        <p:spPr>
          <a:xfrm>
            <a:off x="6924625" y="3009050"/>
            <a:ext cx="1219200" cy="1219200"/>
          </a:xfrm>
          <a:prstGeom prst="rect">
            <a:avLst/>
          </a:prstGeom>
          <a:noFill/>
          <a:ln>
            <a:noFill/>
          </a:ln>
        </p:spPr>
      </p:pic>
      <p:sp>
        <p:nvSpPr>
          <p:cNvPr id="361" name="Google Shape;361;p39"/>
          <p:cNvSpPr txBox="1"/>
          <p:nvPr/>
        </p:nvSpPr>
        <p:spPr>
          <a:xfrm>
            <a:off x="1364100" y="2571750"/>
            <a:ext cx="67797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Neo.Wu        Jing-Xiang.Yang        Jason.Wang        Hundo.​Wang           Tinley.​Liu</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ctrTitle"/>
          </p:nvPr>
        </p:nvSpPr>
        <p:spPr>
          <a:xfrm>
            <a:off x="311700" y="-1140575"/>
            <a:ext cx="8520600" cy="1883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600">
                <a:solidFill>
                  <a:schemeClr val="dk2"/>
                </a:solidFill>
              </a:rPr>
              <a:t>發想動機</a:t>
            </a:r>
            <a:endParaRPr sz="3600">
              <a:solidFill>
                <a:schemeClr val="dk2"/>
              </a:solidFill>
            </a:endParaRPr>
          </a:p>
        </p:txBody>
      </p:sp>
      <p:pic>
        <p:nvPicPr>
          <p:cNvPr id="68" name="Google Shape;68;p15"/>
          <p:cNvPicPr preferRelativeResize="0"/>
          <p:nvPr/>
        </p:nvPicPr>
        <p:blipFill rotWithShape="1">
          <a:blip r:embed="rId3">
            <a:alphaModFix/>
          </a:blip>
          <a:srcRect b="0" l="930" r="-929" t="0"/>
          <a:stretch/>
        </p:blipFill>
        <p:spPr>
          <a:xfrm>
            <a:off x="4913050" y="1041950"/>
            <a:ext cx="3745594" cy="1883700"/>
          </a:xfrm>
          <a:prstGeom prst="rect">
            <a:avLst/>
          </a:prstGeom>
          <a:noFill/>
          <a:ln>
            <a:noFill/>
          </a:ln>
        </p:spPr>
      </p:pic>
      <p:pic>
        <p:nvPicPr>
          <p:cNvPr id="69" name="Google Shape;69;p15"/>
          <p:cNvPicPr preferRelativeResize="0"/>
          <p:nvPr/>
        </p:nvPicPr>
        <p:blipFill>
          <a:blip r:embed="rId4">
            <a:alphaModFix/>
          </a:blip>
          <a:stretch>
            <a:fillRect/>
          </a:stretch>
        </p:blipFill>
        <p:spPr>
          <a:xfrm>
            <a:off x="710225" y="3060250"/>
            <a:ext cx="3801399" cy="1982899"/>
          </a:xfrm>
          <a:prstGeom prst="rect">
            <a:avLst/>
          </a:prstGeom>
          <a:noFill/>
          <a:ln>
            <a:noFill/>
          </a:ln>
        </p:spPr>
      </p:pic>
      <p:pic>
        <p:nvPicPr>
          <p:cNvPr id="70" name="Google Shape;70;p15"/>
          <p:cNvPicPr preferRelativeResize="0"/>
          <p:nvPr/>
        </p:nvPicPr>
        <p:blipFill>
          <a:blip r:embed="rId5">
            <a:alphaModFix/>
          </a:blip>
          <a:stretch>
            <a:fillRect/>
          </a:stretch>
        </p:blipFill>
        <p:spPr>
          <a:xfrm>
            <a:off x="4913050" y="3060250"/>
            <a:ext cx="3801376" cy="1982901"/>
          </a:xfrm>
          <a:prstGeom prst="rect">
            <a:avLst/>
          </a:prstGeom>
          <a:noFill/>
          <a:ln>
            <a:noFill/>
          </a:ln>
        </p:spPr>
      </p:pic>
      <p:sp>
        <p:nvSpPr>
          <p:cNvPr id="71" name="Google Shape;71;p15"/>
          <p:cNvSpPr txBox="1"/>
          <p:nvPr/>
        </p:nvSpPr>
        <p:spPr>
          <a:xfrm>
            <a:off x="621425" y="1003850"/>
            <a:ext cx="38100" cy="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txBox="1"/>
          <p:nvPr/>
        </p:nvSpPr>
        <p:spPr>
          <a:xfrm>
            <a:off x="311700" y="907750"/>
            <a:ext cx="6043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多人即時戰略、多人割草遊戲較不適合本次專案</a:t>
            </a:r>
            <a:endParaRPr/>
          </a:p>
          <a:p>
            <a:pPr indent="-317500" lvl="0" marL="457200" rtl="0" algn="l">
              <a:spcBef>
                <a:spcPts val="0"/>
              </a:spcBef>
              <a:spcAft>
                <a:spcPts val="0"/>
              </a:spcAft>
              <a:buSzPts val="1400"/>
              <a:buChar char="●"/>
            </a:pPr>
            <a:r>
              <a:rPr lang="en"/>
              <a:t>回合機制或炸彈人等遊戲適合本次專案</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ctrTitle"/>
          </p:nvPr>
        </p:nvSpPr>
        <p:spPr>
          <a:xfrm>
            <a:off x="311708" y="-1140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3600">
                <a:solidFill>
                  <a:schemeClr val="dk2"/>
                </a:solidFill>
              </a:rPr>
              <a:t>發想動機</a:t>
            </a:r>
            <a:endParaRPr sz="3600">
              <a:solidFill>
                <a:schemeClr val="dk2"/>
              </a:solidFill>
            </a:endParaRPr>
          </a:p>
        </p:txBody>
      </p:sp>
      <p:sp>
        <p:nvSpPr>
          <p:cNvPr id="78" name="Google Shape;78;p16"/>
          <p:cNvSpPr txBox="1"/>
          <p:nvPr>
            <p:ph idx="1" type="subTitle"/>
          </p:nvPr>
        </p:nvSpPr>
        <p:spPr>
          <a:xfrm>
            <a:off x="311700" y="1038625"/>
            <a:ext cx="8520600" cy="36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1800"/>
          </a:p>
          <a:p>
            <a:pPr indent="0" lvl="0" marL="0" rtl="0" algn="l">
              <a:spcBef>
                <a:spcPts val="0"/>
              </a:spcBef>
              <a:spcAft>
                <a:spcPts val="0"/>
              </a:spcAft>
              <a:buNone/>
            </a:pPr>
            <a:r>
              <a:t/>
            </a:r>
            <a:endParaRPr sz="1800"/>
          </a:p>
        </p:txBody>
      </p:sp>
      <p:sp>
        <p:nvSpPr>
          <p:cNvPr id="79" name="Google Shape;79;p16"/>
          <p:cNvSpPr/>
          <p:nvPr/>
        </p:nvSpPr>
        <p:spPr>
          <a:xfrm>
            <a:off x="378675" y="3021525"/>
            <a:ext cx="3653100" cy="10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1.不用過多企劃，可專注遊戲核心開發</a:t>
            </a:r>
            <a:endParaRPr/>
          </a:p>
          <a:p>
            <a:pPr indent="0" lvl="0" marL="0" rtl="0" algn="l">
              <a:spcBef>
                <a:spcPts val="0"/>
              </a:spcBef>
              <a:spcAft>
                <a:spcPts val="0"/>
              </a:spcAft>
              <a:buNone/>
            </a:pPr>
            <a:r>
              <a:rPr lang="en"/>
              <a:t>2.前後端分配工作量適中</a:t>
            </a:r>
            <a:endParaRPr/>
          </a:p>
          <a:p>
            <a:pPr indent="0" lvl="0" marL="0" rtl="0" algn="l">
              <a:spcBef>
                <a:spcPts val="0"/>
              </a:spcBef>
              <a:spcAft>
                <a:spcPts val="0"/>
              </a:spcAft>
              <a:buNone/>
            </a:pPr>
            <a:r>
              <a:rPr lang="en"/>
              <a:t>3.遊戲開發本身頗具挑戰性</a:t>
            </a:r>
            <a:endParaRPr/>
          </a:p>
          <a:p>
            <a:pPr indent="0" lvl="0" marL="0" rtl="0" algn="l">
              <a:spcBef>
                <a:spcPts val="0"/>
              </a:spcBef>
              <a:spcAft>
                <a:spcPts val="0"/>
              </a:spcAft>
              <a:buNone/>
            </a:pPr>
            <a:r>
              <a:rPr lang="en"/>
              <a:t>4.能夠多人遊玩</a:t>
            </a:r>
            <a:endParaRPr/>
          </a:p>
        </p:txBody>
      </p:sp>
      <p:sp>
        <p:nvSpPr>
          <p:cNvPr id="80" name="Google Shape;80;p16"/>
          <p:cNvSpPr/>
          <p:nvPr/>
        </p:nvSpPr>
        <p:spPr>
          <a:xfrm>
            <a:off x="4969325" y="3021525"/>
            <a:ext cx="3653100" cy="10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對應</a:t>
            </a:r>
            <a:r>
              <a:rPr lang="en"/>
              <a:t>”</a:t>
            </a:r>
            <a:r>
              <a:rPr lang="en">
                <a:solidFill>
                  <a:srgbClr val="E06666"/>
                </a:solidFill>
              </a:rPr>
              <a:t>5分鐘．享樂最輕鬆</a:t>
            </a:r>
            <a:r>
              <a:rPr lang="en"/>
              <a:t>”理念</a:t>
            </a:r>
            <a:endParaRPr/>
          </a:p>
          <a:p>
            <a:pPr indent="0" lvl="0" marL="0" rtl="0" algn="ctr">
              <a:spcBef>
                <a:spcPts val="0"/>
              </a:spcBef>
              <a:spcAft>
                <a:spcPts val="0"/>
              </a:spcAft>
              <a:buClr>
                <a:schemeClr val="dk1"/>
              </a:buClr>
              <a:buSzPts val="1100"/>
              <a:buFont typeface="Arial"/>
              <a:buNone/>
            </a:pPr>
            <a:r>
              <a:rPr lang="en"/>
              <a:t>以此可即時對戰同樂的遊戲做為專案方向</a:t>
            </a:r>
            <a:endParaRPr/>
          </a:p>
        </p:txBody>
      </p:sp>
      <p:sp>
        <p:nvSpPr>
          <p:cNvPr id="81" name="Google Shape;81;p16"/>
          <p:cNvSpPr/>
          <p:nvPr/>
        </p:nvSpPr>
        <p:spPr>
          <a:xfrm>
            <a:off x="4969325" y="1256088"/>
            <a:ext cx="3653100" cy="10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時間成本與缺少專業企劃與美術</a:t>
            </a:r>
            <a:endParaRPr>
              <a:solidFill>
                <a:srgbClr val="999999"/>
              </a:solidFill>
            </a:endParaRPr>
          </a:p>
          <a:p>
            <a:pPr indent="0" lvl="0" marL="0" rtl="0" algn="ctr">
              <a:spcBef>
                <a:spcPts val="0"/>
              </a:spcBef>
              <a:spcAft>
                <a:spcPts val="0"/>
              </a:spcAft>
              <a:buNone/>
            </a:pPr>
            <a:r>
              <a:t/>
            </a:r>
            <a:endParaRPr/>
          </a:p>
        </p:txBody>
      </p:sp>
      <p:sp>
        <p:nvSpPr>
          <p:cNvPr id="82" name="Google Shape;82;p16"/>
          <p:cNvSpPr txBox="1"/>
          <p:nvPr/>
        </p:nvSpPr>
        <p:spPr>
          <a:xfrm>
            <a:off x="1015575" y="912025"/>
            <a:ext cx="2379300" cy="2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rPr>
              <a:t>最初討論</a:t>
            </a:r>
            <a:endParaRPr>
              <a:solidFill>
                <a:srgbClr val="1155CC"/>
              </a:solidFill>
            </a:endParaRPr>
          </a:p>
        </p:txBody>
      </p:sp>
      <p:sp>
        <p:nvSpPr>
          <p:cNvPr id="83" name="Google Shape;83;p16"/>
          <p:cNvSpPr txBox="1"/>
          <p:nvPr/>
        </p:nvSpPr>
        <p:spPr>
          <a:xfrm>
            <a:off x="5764025" y="912025"/>
            <a:ext cx="2063700" cy="25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rPr>
              <a:t>想到的疑慮</a:t>
            </a:r>
            <a:endParaRPr>
              <a:solidFill>
                <a:srgbClr val="1155CC"/>
              </a:solidFill>
            </a:endParaRPr>
          </a:p>
        </p:txBody>
      </p:sp>
      <p:sp>
        <p:nvSpPr>
          <p:cNvPr id="84" name="Google Shape;84;p16"/>
          <p:cNvSpPr txBox="1"/>
          <p:nvPr/>
        </p:nvSpPr>
        <p:spPr>
          <a:xfrm>
            <a:off x="1100025" y="2669638"/>
            <a:ext cx="2101500" cy="20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rPr>
              <a:t>最終定案:借鏡炸彈超人</a:t>
            </a:r>
            <a:endParaRPr/>
          </a:p>
        </p:txBody>
      </p:sp>
      <p:sp>
        <p:nvSpPr>
          <p:cNvPr id="85" name="Google Shape;85;p16"/>
          <p:cNvSpPr txBox="1"/>
          <p:nvPr/>
        </p:nvSpPr>
        <p:spPr>
          <a:xfrm>
            <a:off x="5827500" y="2669650"/>
            <a:ext cx="2101500" cy="20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155CC"/>
                </a:solidFill>
              </a:rPr>
              <a:t>對應到公司理念</a:t>
            </a:r>
            <a:endParaRPr/>
          </a:p>
        </p:txBody>
      </p:sp>
      <p:cxnSp>
        <p:nvCxnSpPr>
          <p:cNvPr id="86" name="Google Shape;86;p16"/>
          <p:cNvCxnSpPr/>
          <p:nvPr/>
        </p:nvCxnSpPr>
        <p:spPr>
          <a:xfrm flipH="1">
            <a:off x="3464925" y="2372950"/>
            <a:ext cx="1293600" cy="498600"/>
          </a:xfrm>
          <a:prstGeom prst="straightConnector1">
            <a:avLst/>
          </a:prstGeom>
          <a:noFill/>
          <a:ln cap="flat" cmpd="sng" w="9525">
            <a:solidFill>
              <a:schemeClr val="dk2"/>
            </a:solidFill>
            <a:prstDash val="solid"/>
            <a:round/>
            <a:headEnd len="med" w="med" type="none"/>
            <a:tailEnd len="med" w="med" type="triangle"/>
          </a:ln>
        </p:spPr>
      </p:cxnSp>
      <p:cxnSp>
        <p:nvCxnSpPr>
          <p:cNvPr id="87" name="Google Shape;87;p16"/>
          <p:cNvCxnSpPr/>
          <p:nvPr/>
        </p:nvCxnSpPr>
        <p:spPr>
          <a:xfrm>
            <a:off x="4241800" y="1820800"/>
            <a:ext cx="492300" cy="0"/>
          </a:xfrm>
          <a:prstGeom prst="straightConnector1">
            <a:avLst/>
          </a:prstGeom>
          <a:noFill/>
          <a:ln cap="flat" cmpd="sng" w="9525">
            <a:solidFill>
              <a:schemeClr val="dk2"/>
            </a:solidFill>
            <a:prstDash val="solid"/>
            <a:round/>
            <a:headEnd len="med" w="med" type="none"/>
            <a:tailEnd len="med" w="med" type="triangle"/>
          </a:ln>
        </p:spPr>
      </p:cxnSp>
      <p:cxnSp>
        <p:nvCxnSpPr>
          <p:cNvPr id="88" name="Google Shape;88;p16"/>
          <p:cNvCxnSpPr/>
          <p:nvPr/>
        </p:nvCxnSpPr>
        <p:spPr>
          <a:xfrm flipH="1" rot="10800000">
            <a:off x="4267000" y="3553125"/>
            <a:ext cx="467100" cy="6300"/>
          </a:xfrm>
          <a:prstGeom prst="straightConnector1">
            <a:avLst/>
          </a:prstGeom>
          <a:noFill/>
          <a:ln cap="flat" cmpd="sng" w="9525">
            <a:solidFill>
              <a:schemeClr val="dk2"/>
            </a:solidFill>
            <a:prstDash val="solid"/>
            <a:round/>
            <a:headEnd len="med" w="med" type="none"/>
            <a:tailEnd len="med" w="med" type="triangle"/>
          </a:ln>
        </p:spPr>
      </p:cxnSp>
      <p:sp>
        <p:nvSpPr>
          <p:cNvPr id="89" name="Google Shape;89;p16"/>
          <p:cNvSpPr/>
          <p:nvPr/>
        </p:nvSpPr>
        <p:spPr>
          <a:xfrm>
            <a:off x="378675" y="1286050"/>
            <a:ext cx="3653100" cy="106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開會討論何者遊戲適合復刻並豐富化</a:t>
            </a:r>
            <a:endParaRPr/>
          </a:p>
          <a:p>
            <a:pPr indent="0" lvl="0" marL="0" rtl="0" algn="ctr">
              <a:spcBef>
                <a:spcPts val="0"/>
              </a:spcBef>
              <a:spcAft>
                <a:spcPts val="0"/>
              </a:spcAft>
              <a:buClr>
                <a:schemeClr val="dk1"/>
              </a:buClr>
              <a:buSzPts val="1100"/>
              <a:buFont typeface="Arial"/>
              <a:buNone/>
            </a:pPr>
            <a:r>
              <a:rPr lang="en"/>
              <a:t>(爐石，殺戮尖塔，炸彈超人等)</a:t>
            </a:r>
            <a:endParaRPr>
              <a:solidFill>
                <a:srgbClr val="999999"/>
              </a:solidFil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ctrTitle"/>
          </p:nvPr>
        </p:nvSpPr>
        <p:spPr>
          <a:xfrm>
            <a:off x="447908" y="-1152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遊戲特殊設計</a:t>
            </a:r>
            <a:endParaRPr sz="3600">
              <a:solidFill>
                <a:schemeClr val="dk2"/>
              </a:solidFill>
            </a:endParaRPr>
          </a:p>
        </p:txBody>
      </p:sp>
      <p:sp>
        <p:nvSpPr>
          <p:cNvPr id="95" name="Google Shape;95;p17"/>
          <p:cNvSpPr txBox="1"/>
          <p:nvPr>
            <p:ph idx="1" type="subTitle"/>
          </p:nvPr>
        </p:nvSpPr>
        <p:spPr>
          <a:xfrm>
            <a:off x="447900" y="1122525"/>
            <a:ext cx="8520600" cy="312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sz="1800"/>
              <a:t>遊戲進行過程加入商店系統</a:t>
            </a:r>
            <a:r>
              <a:rPr lang="en" sz="1800"/>
              <a:t> : </a:t>
            </a:r>
            <a:endParaRPr sz="1800"/>
          </a:p>
          <a:p>
            <a:pPr indent="0" lvl="0" marL="0" rtl="0" algn="l">
              <a:spcBef>
                <a:spcPts val="0"/>
              </a:spcBef>
              <a:spcAft>
                <a:spcPts val="0"/>
              </a:spcAft>
              <a:buNone/>
            </a:pPr>
            <a:r>
              <a:t/>
            </a:r>
            <a:endParaRPr sz="1800"/>
          </a:p>
          <a:p>
            <a:pPr indent="457200" lvl="0" marL="0" rtl="0" algn="l">
              <a:spcBef>
                <a:spcPts val="0"/>
              </a:spcBef>
              <a:spcAft>
                <a:spcPts val="0"/>
              </a:spcAft>
              <a:buNone/>
            </a:pPr>
            <a:r>
              <a:rPr lang="en" sz="1400"/>
              <a:t>策略性於商店購買道具，進一步拉開與敵人能力上差距，來使玩家獲得更爽快的遊戲體驗</a:t>
            </a:r>
            <a:endParaRPr sz="1400"/>
          </a:p>
          <a:p>
            <a:pPr indent="457200" lvl="0" marL="0" rtl="0" algn="l">
              <a:spcBef>
                <a:spcPts val="0"/>
              </a:spcBef>
              <a:spcAft>
                <a:spcPts val="0"/>
              </a:spcAft>
              <a:buNone/>
            </a:pPr>
            <a:r>
              <a:t/>
            </a:r>
            <a:endParaRPr sz="1400"/>
          </a:p>
          <a:p>
            <a:pPr indent="-342900" lvl="0" marL="457200" rtl="0" algn="l">
              <a:spcBef>
                <a:spcPts val="0"/>
              </a:spcBef>
              <a:spcAft>
                <a:spcPts val="0"/>
              </a:spcAft>
              <a:buSzPts val="1800"/>
              <a:buChar char="●"/>
            </a:pPr>
            <a:r>
              <a:rPr b="1" lang="en" sz="1800"/>
              <a:t>玩家血量</a:t>
            </a:r>
            <a:r>
              <a:rPr lang="en" sz="1800"/>
              <a:t> :</a:t>
            </a:r>
            <a:endParaRPr sz="1800"/>
          </a:p>
          <a:p>
            <a:pPr indent="0" lvl="0" marL="457200" rtl="0" algn="l">
              <a:spcBef>
                <a:spcPts val="0"/>
              </a:spcBef>
              <a:spcAft>
                <a:spcPts val="0"/>
              </a:spcAft>
              <a:buNone/>
            </a:pPr>
            <a:r>
              <a:t/>
            </a:r>
            <a:endParaRPr sz="1800"/>
          </a:p>
          <a:p>
            <a:pPr indent="0" lvl="0" marL="457200" rtl="0" algn="l">
              <a:spcBef>
                <a:spcPts val="0"/>
              </a:spcBef>
              <a:spcAft>
                <a:spcPts val="0"/>
              </a:spcAft>
              <a:buClr>
                <a:schemeClr val="dk1"/>
              </a:buClr>
              <a:buSzPts val="1100"/>
              <a:buFont typeface="Arial"/>
              <a:buNone/>
            </a:pPr>
            <a:r>
              <a:rPr lang="en" sz="1400"/>
              <a:t>能使商店道具效用更加突顯，並讓玩家有不同的裝備配置路線與金錢規劃，在遊戲進行中越來越強大並在最後決戰。</a:t>
            </a:r>
            <a:endParaRPr sz="18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457200" rtl="0" algn="l">
              <a:spcBef>
                <a:spcPts val="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ctrTitle"/>
          </p:nvPr>
        </p:nvSpPr>
        <p:spPr>
          <a:xfrm>
            <a:off x="453908" y="-1182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遊戲內道具(</a:t>
            </a:r>
            <a:r>
              <a:rPr lang="en" sz="3600">
                <a:solidFill>
                  <a:schemeClr val="dk2"/>
                </a:solidFill>
              </a:rPr>
              <a:t>商店</a:t>
            </a:r>
            <a:r>
              <a:rPr lang="en" sz="3600">
                <a:solidFill>
                  <a:schemeClr val="dk2"/>
                </a:solidFill>
              </a:rPr>
              <a:t>)</a:t>
            </a:r>
            <a:endParaRPr sz="3600">
              <a:solidFill>
                <a:schemeClr val="dk2"/>
              </a:solidFill>
            </a:endParaRPr>
          </a:p>
        </p:txBody>
      </p:sp>
      <p:sp>
        <p:nvSpPr>
          <p:cNvPr id="101" name="Google Shape;101;p18"/>
          <p:cNvSpPr txBox="1"/>
          <p:nvPr>
            <p:ph idx="1" type="subTitle"/>
          </p:nvPr>
        </p:nvSpPr>
        <p:spPr>
          <a:xfrm>
            <a:off x="722700" y="469650"/>
            <a:ext cx="8520600" cy="31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graphicFrame>
        <p:nvGraphicFramePr>
          <p:cNvPr id="102" name="Google Shape;102;p18"/>
          <p:cNvGraphicFramePr/>
          <p:nvPr/>
        </p:nvGraphicFramePr>
        <p:xfrm>
          <a:off x="722700" y="989325"/>
          <a:ext cx="3000000" cy="3000000"/>
        </p:xfrm>
        <a:graphic>
          <a:graphicData uri="http://schemas.openxmlformats.org/drawingml/2006/table">
            <a:tbl>
              <a:tblPr>
                <a:noFill/>
                <a:tableStyleId>{A2DF5002-895D-4550-B5C1-EE4EC43C670B}</a:tableStyleId>
              </a:tblPr>
              <a:tblGrid>
                <a:gridCol w="2604300"/>
                <a:gridCol w="1550975"/>
                <a:gridCol w="3938825"/>
              </a:tblGrid>
              <a:tr h="617350">
                <a:tc>
                  <a:txBody>
                    <a:bodyPr/>
                    <a:lstStyle/>
                    <a:p>
                      <a:pPr indent="0" lvl="0" marL="0" rtl="0" algn="l">
                        <a:spcBef>
                          <a:spcPts val="0"/>
                        </a:spcBef>
                        <a:spcAft>
                          <a:spcPts val="0"/>
                        </a:spcAft>
                        <a:buNone/>
                      </a:pPr>
                      <a:r>
                        <a:rPr lang="en"/>
                        <a:t>名稱</a:t>
                      </a:r>
                      <a:endParaRPr/>
                    </a:p>
                  </a:txBody>
                  <a:tcPr marT="91425" marB="91425" marR="91425" marL="91425"/>
                </a:tc>
                <a:tc>
                  <a:txBody>
                    <a:bodyPr/>
                    <a:lstStyle/>
                    <a:p>
                      <a:pPr indent="0" lvl="0" marL="0" rtl="0" algn="l">
                        <a:spcBef>
                          <a:spcPts val="0"/>
                        </a:spcBef>
                        <a:spcAft>
                          <a:spcPts val="0"/>
                        </a:spcAft>
                        <a:buNone/>
                      </a:pPr>
                      <a:r>
                        <a:rPr lang="en"/>
                        <a:t>ICON</a:t>
                      </a:r>
                      <a:endParaRPr/>
                    </a:p>
                  </a:txBody>
                  <a:tcPr marT="91425" marB="91425" marR="91425" marL="91425"/>
                </a:tc>
                <a:tc>
                  <a:txBody>
                    <a:bodyPr/>
                    <a:lstStyle/>
                    <a:p>
                      <a:pPr indent="0" lvl="0" marL="0" rtl="0" algn="l">
                        <a:spcBef>
                          <a:spcPts val="0"/>
                        </a:spcBef>
                        <a:spcAft>
                          <a:spcPts val="0"/>
                        </a:spcAft>
                        <a:buNone/>
                      </a:pPr>
                      <a:r>
                        <a:rPr lang="en"/>
                        <a:t>功能</a:t>
                      </a:r>
                      <a:endParaRPr/>
                    </a:p>
                  </a:txBody>
                  <a:tcPr marT="91425" marB="91425" marR="91425" marL="91425"/>
                </a:tc>
              </a:tr>
              <a:tr h="554025">
                <a:tc>
                  <a:txBody>
                    <a:bodyPr/>
                    <a:lstStyle/>
                    <a:p>
                      <a:pPr indent="0" lvl="0" marL="0" rtl="0" algn="l">
                        <a:spcBef>
                          <a:spcPts val="0"/>
                        </a:spcBef>
                        <a:spcAft>
                          <a:spcPts val="0"/>
                        </a:spcAft>
                        <a:buNone/>
                      </a:pPr>
                      <a:r>
                        <a:rPr lang="en"/>
                        <a:t>生命補給(低 / 中 / 高級)</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最大生命加25/45/80％</a:t>
                      </a:r>
                      <a:endParaRPr/>
                    </a:p>
                  </a:txBody>
                  <a:tcPr marT="91425" marB="91425" marR="91425" marL="91425"/>
                </a:tc>
              </a:tr>
              <a:tr h="554025">
                <a:tc>
                  <a:txBody>
                    <a:bodyPr/>
                    <a:lstStyle/>
                    <a:p>
                      <a:pPr indent="0" lvl="0" marL="0" rtl="0" algn="l">
                        <a:spcBef>
                          <a:spcPts val="0"/>
                        </a:spcBef>
                        <a:spcAft>
                          <a:spcPts val="0"/>
                        </a:spcAft>
                        <a:buNone/>
                      </a:pPr>
                      <a:r>
                        <a:rPr lang="en"/>
                        <a:t>護甲補給(低 / 中 / 高級)</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提高20/35/50％護甲</a:t>
                      </a:r>
                      <a:endParaRPr/>
                    </a:p>
                  </a:txBody>
                  <a:tcPr marT="91425" marB="91425" marR="91425" marL="91425"/>
                </a:tc>
              </a:tr>
              <a:tr h="554025">
                <a:tc>
                  <a:txBody>
                    <a:bodyPr/>
                    <a:lstStyle/>
                    <a:p>
                      <a:pPr indent="0" lvl="0" marL="0" rtl="0" algn="l">
                        <a:spcBef>
                          <a:spcPts val="0"/>
                        </a:spcBef>
                        <a:spcAft>
                          <a:spcPts val="0"/>
                        </a:spcAft>
                        <a:buNone/>
                      </a:pPr>
                      <a:r>
                        <a:rPr lang="en"/>
                        <a:t>炸彈威力補給(低 / 中 / 高級)</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提高20/45/80％傷害</a:t>
                      </a:r>
                      <a:endParaRPr/>
                    </a:p>
                  </a:txBody>
                  <a:tcPr marT="91425" marB="91425" marR="91425" marL="91425"/>
                </a:tc>
              </a:tr>
              <a:tr h="554025">
                <a:tc>
                  <a:txBody>
                    <a:bodyPr/>
                    <a:lstStyle/>
                    <a:p>
                      <a:pPr indent="0" lvl="0" marL="0" rtl="0" algn="l">
                        <a:spcBef>
                          <a:spcPts val="0"/>
                        </a:spcBef>
                        <a:spcAft>
                          <a:spcPts val="0"/>
                        </a:spcAft>
                        <a:buClr>
                          <a:schemeClr val="dk1"/>
                        </a:buClr>
                        <a:buSzPts val="1100"/>
                        <a:buFont typeface="Arial"/>
                        <a:buNone/>
                      </a:pPr>
                      <a:r>
                        <a:rPr lang="en">
                          <a:solidFill>
                            <a:schemeClr val="dk1"/>
                          </a:solidFill>
                        </a:rPr>
                        <a:t>全場緩速(低 / 高階)</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敵人開場速度-25/50％</a:t>
                      </a:r>
                      <a:endParaRPr/>
                    </a:p>
                  </a:txBody>
                  <a:tcPr marT="91425" marB="91425" marR="91425" marL="91425"/>
                </a:tc>
              </a:tr>
              <a:tr h="554025">
                <a:tc>
                  <a:txBody>
                    <a:bodyPr/>
                    <a:lstStyle/>
                    <a:p>
                      <a:pPr indent="0" lvl="0" marL="0" rtl="0" algn="l">
                        <a:spcBef>
                          <a:spcPts val="0"/>
                        </a:spcBef>
                        <a:spcAft>
                          <a:spcPts val="0"/>
                        </a:spcAft>
                        <a:buClr>
                          <a:schemeClr val="dk1"/>
                        </a:buClr>
                        <a:buSzPts val="1100"/>
                        <a:buFont typeface="Arial"/>
                        <a:buNone/>
                      </a:pPr>
                      <a:r>
                        <a:rPr lang="en">
                          <a:solidFill>
                            <a:schemeClr val="dk1"/>
                          </a:solidFill>
                        </a:rPr>
                        <a:t>三倍金幣</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rPr>
                        <a:t>本輪結算後金幣＊３倍</a:t>
                      </a:r>
                      <a:endParaRPr/>
                    </a:p>
                  </a:txBody>
                  <a:tcPr marT="91425" marB="91425" marR="91425" marL="91425"/>
                </a:tc>
              </a:tr>
            </a:tbl>
          </a:graphicData>
        </a:graphic>
      </p:graphicFrame>
      <p:pic>
        <p:nvPicPr>
          <p:cNvPr id="103" name="Google Shape;103;p18"/>
          <p:cNvPicPr preferRelativeResize="0"/>
          <p:nvPr/>
        </p:nvPicPr>
        <p:blipFill>
          <a:blip r:embed="rId3">
            <a:alphaModFix/>
          </a:blip>
          <a:stretch>
            <a:fillRect/>
          </a:stretch>
        </p:blipFill>
        <p:spPr>
          <a:xfrm>
            <a:off x="3805750" y="3849700"/>
            <a:ext cx="534025" cy="534025"/>
          </a:xfrm>
          <a:prstGeom prst="rect">
            <a:avLst/>
          </a:prstGeom>
          <a:noFill/>
          <a:ln>
            <a:noFill/>
          </a:ln>
        </p:spPr>
      </p:pic>
      <p:pic>
        <p:nvPicPr>
          <p:cNvPr id="104" name="Google Shape;104;p18"/>
          <p:cNvPicPr preferRelativeResize="0"/>
          <p:nvPr/>
        </p:nvPicPr>
        <p:blipFill>
          <a:blip r:embed="rId4">
            <a:alphaModFix/>
          </a:blip>
          <a:stretch>
            <a:fillRect/>
          </a:stretch>
        </p:blipFill>
        <p:spPr>
          <a:xfrm>
            <a:off x="3384075" y="1684750"/>
            <a:ext cx="423475" cy="424081"/>
          </a:xfrm>
          <a:prstGeom prst="rect">
            <a:avLst/>
          </a:prstGeom>
          <a:noFill/>
          <a:ln>
            <a:noFill/>
          </a:ln>
        </p:spPr>
      </p:pic>
      <p:pic>
        <p:nvPicPr>
          <p:cNvPr id="105" name="Google Shape;105;p18"/>
          <p:cNvPicPr preferRelativeResize="0"/>
          <p:nvPr/>
        </p:nvPicPr>
        <p:blipFill>
          <a:blip r:embed="rId5">
            <a:alphaModFix/>
          </a:blip>
          <a:stretch>
            <a:fillRect/>
          </a:stretch>
        </p:blipFill>
        <p:spPr>
          <a:xfrm>
            <a:off x="3807550" y="1685050"/>
            <a:ext cx="461975" cy="461975"/>
          </a:xfrm>
          <a:prstGeom prst="rect">
            <a:avLst/>
          </a:prstGeom>
          <a:noFill/>
          <a:ln>
            <a:noFill/>
          </a:ln>
        </p:spPr>
      </p:pic>
      <p:pic>
        <p:nvPicPr>
          <p:cNvPr id="106" name="Google Shape;106;p18"/>
          <p:cNvPicPr preferRelativeResize="0"/>
          <p:nvPr/>
        </p:nvPicPr>
        <p:blipFill>
          <a:blip r:embed="rId6">
            <a:alphaModFix/>
          </a:blip>
          <a:stretch>
            <a:fillRect/>
          </a:stretch>
        </p:blipFill>
        <p:spPr>
          <a:xfrm>
            <a:off x="4324400" y="1704575"/>
            <a:ext cx="384425" cy="384425"/>
          </a:xfrm>
          <a:prstGeom prst="rect">
            <a:avLst/>
          </a:prstGeom>
          <a:noFill/>
          <a:ln>
            <a:noFill/>
          </a:ln>
        </p:spPr>
      </p:pic>
      <p:pic>
        <p:nvPicPr>
          <p:cNvPr id="107" name="Google Shape;107;p18"/>
          <p:cNvPicPr preferRelativeResize="0"/>
          <p:nvPr/>
        </p:nvPicPr>
        <p:blipFill>
          <a:blip r:embed="rId7">
            <a:alphaModFix/>
          </a:blip>
          <a:stretch>
            <a:fillRect/>
          </a:stretch>
        </p:blipFill>
        <p:spPr>
          <a:xfrm>
            <a:off x="3861025" y="2786625"/>
            <a:ext cx="423475" cy="423475"/>
          </a:xfrm>
          <a:prstGeom prst="rect">
            <a:avLst/>
          </a:prstGeom>
          <a:noFill/>
          <a:ln>
            <a:noFill/>
          </a:ln>
        </p:spPr>
      </p:pic>
      <p:pic>
        <p:nvPicPr>
          <p:cNvPr id="108" name="Google Shape;108;p18"/>
          <p:cNvPicPr preferRelativeResize="0"/>
          <p:nvPr/>
        </p:nvPicPr>
        <p:blipFill>
          <a:blip r:embed="rId8">
            <a:alphaModFix/>
          </a:blip>
          <a:stretch>
            <a:fillRect/>
          </a:stretch>
        </p:blipFill>
        <p:spPr>
          <a:xfrm>
            <a:off x="3384075" y="2786625"/>
            <a:ext cx="423475" cy="423475"/>
          </a:xfrm>
          <a:prstGeom prst="rect">
            <a:avLst/>
          </a:prstGeom>
          <a:noFill/>
          <a:ln>
            <a:noFill/>
          </a:ln>
        </p:spPr>
      </p:pic>
      <p:pic>
        <p:nvPicPr>
          <p:cNvPr id="109" name="Google Shape;109;p18"/>
          <p:cNvPicPr preferRelativeResize="0"/>
          <p:nvPr/>
        </p:nvPicPr>
        <p:blipFill rotWithShape="1">
          <a:blip r:embed="rId9">
            <a:alphaModFix/>
          </a:blip>
          <a:srcRect b="8324" l="0" r="8332" t="0"/>
          <a:stretch/>
        </p:blipFill>
        <p:spPr>
          <a:xfrm>
            <a:off x="4337963" y="2786625"/>
            <a:ext cx="423475" cy="423475"/>
          </a:xfrm>
          <a:prstGeom prst="rect">
            <a:avLst/>
          </a:prstGeom>
          <a:noFill/>
          <a:ln>
            <a:noFill/>
          </a:ln>
        </p:spPr>
      </p:pic>
      <p:pic>
        <p:nvPicPr>
          <p:cNvPr id="110" name="Google Shape;110;p18"/>
          <p:cNvPicPr preferRelativeResize="0"/>
          <p:nvPr/>
        </p:nvPicPr>
        <p:blipFill>
          <a:blip r:embed="rId10">
            <a:alphaModFix/>
          </a:blip>
          <a:stretch>
            <a:fillRect/>
          </a:stretch>
        </p:blipFill>
        <p:spPr>
          <a:xfrm>
            <a:off x="3328800" y="2153075"/>
            <a:ext cx="534025" cy="534025"/>
          </a:xfrm>
          <a:prstGeom prst="rect">
            <a:avLst/>
          </a:prstGeom>
          <a:noFill/>
          <a:ln>
            <a:noFill/>
          </a:ln>
        </p:spPr>
      </p:pic>
      <p:pic>
        <p:nvPicPr>
          <p:cNvPr id="111" name="Google Shape;111;p18"/>
          <p:cNvPicPr preferRelativeResize="0"/>
          <p:nvPr/>
        </p:nvPicPr>
        <p:blipFill>
          <a:blip r:embed="rId11">
            <a:alphaModFix/>
          </a:blip>
          <a:stretch>
            <a:fillRect/>
          </a:stretch>
        </p:blipFill>
        <p:spPr>
          <a:xfrm>
            <a:off x="3784837" y="2137113"/>
            <a:ext cx="575850" cy="575873"/>
          </a:xfrm>
          <a:prstGeom prst="rect">
            <a:avLst/>
          </a:prstGeom>
          <a:noFill/>
          <a:ln>
            <a:noFill/>
          </a:ln>
        </p:spPr>
      </p:pic>
      <p:pic>
        <p:nvPicPr>
          <p:cNvPr id="112" name="Google Shape;112;p18"/>
          <p:cNvPicPr preferRelativeResize="0"/>
          <p:nvPr/>
        </p:nvPicPr>
        <p:blipFill>
          <a:blip r:embed="rId12">
            <a:alphaModFix/>
          </a:blip>
          <a:stretch>
            <a:fillRect/>
          </a:stretch>
        </p:blipFill>
        <p:spPr>
          <a:xfrm>
            <a:off x="4284075" y="2137113"/>
            <a:ext cx="575862" cy="575862"/>
          </a:xfrm>
          <a:prstGeom prst="rect">
            <a:avLst/>
          </a:prstGeom>
          <a:noFill/>
          <a:ln>
            <a:noFill/>
          </a:ln>
        </p:spPr>
      </p:pic>
      <p:pic>
        <p:nvPicPr>
          <p:cNvPr id="113" name="Google Shape;113;p18"/>
          <p:cNvPicPr preferRelativeResize="0"/>
          <p:nvPr/>
        </p:nvPicPr>
        <p:blipFill>
          <a:blip r:embed="rId13">
            <a:alphaModFix/>
          </a:blip>
          <a:stretch>
            <a:fillRect/>
          </a:stretch>
        </p:blipFill>
        <p:spPr>
          <a:xfrm>
            <a:off x="4045375" y="3229262"/>
            <a:ext cx="663450" cy="663427"/>
          </a:xfrm>
          <a:prstGeom prst="rect">
            <a:avLst/>
          </a:prstGeom>
          <a:noFill/>
          <a:ln>
            <a:noFill/>
          </a:ln>
        </p:spPr>
      </p:pic>
      <p:pic>
        <p:nvPicPr>
          <p:cNvPr id="114" name="Google Shape;114;p18"/>
          <p:cNvPicPr preferRelativeResize="0"/>
          <p:nvPr/>
        </p:nvPicPr>
        <p:blipFill>
          <a:blip r:embed="rId14">
            <a:alphaModFix/>
          </a:blip>
          <a:stretch>
            <a:fillRect/>
          </a:stretch>
        </p:blipFill>
        <p:spPr>
          <a:xfrm>
            <a:off x="3327000" y="3201775"/>
            <a:ext cx="718374" cy="718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ctrTitle"/>
          </p:nvPr>
        </p:nvSpPr>
        <p:spPr>
          <a:xfrm>
            <a:off x="453908" y="-1182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solidFill>
                  <a:schemeClr val="dk2"/>
                </a:solidFill>
              </a:rPr>
              <a:t>遊戲</a:t>
            </a:r>
            <a:r>
              <a:rPr lang="en" sz="3600">
                <a:solidFill>
                  <a:schemeClr val="dk2"/>
                </a:solidFill>
              </a:rPr>
              <a:t>內道具(地圖)</a:t>
            </a:r>
            <a:endParaRPr sz="3600">
              <a:solidFill>
                <a:schemeClr val="dk2"/>
              </a:solidFill>
            </a:endParaRPr>
          </a:p>
        </p:txBody>
      </p:sp>
      <p:sp>
        <p:nvSpPr>
          <p:cNvPr id="120" name="Google Shape;120;p19"/>
          <p:cNvSpPr txBox="1"/>
          <p:nvPr>
            <p:ph idx="1" type="subTitle"/>
          </p:nvPr>
        </p:nvSpPr>
        <p:spPr>
          <a:xfrm>
            <a:off x="1003500" y="759950"/>
            <a:ext cx="8520600" cy="31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graphicFrame>
        <p:nvGraphicFramePr>
          <p:cNvPr id="121" name="Google Shape;121;p19"/>
          <p:cNvGraphicFramePr/>
          <p:nvPr/>
        </p:nvGraphicFramePr>
        <p:xfrm>
          <a:off x="1003500" y="1068175"/>
          <a:ext cx="3000000" cy="3000000"/>
        </p:xfrm>
        <a:graphic>
          <a:graphicData uri="http://schemas.openxmlformats.org/drawingml/2006/table">
            <a:tbl>
              <a:tblPr>
                <a:noFill/>
                <a:tableStyleId>{A2DF5002-895D-4550-B5C1-EE4EC43C670B}</a:tableStyleId>
              </a:tblPr>
              <a:tblGrid>
                <a:gridCol w="1018500"/>
                <a:gridCol w="1412400"/>
                <a:gridCol w="4808100"/>
              </a:tblGrid>
              <a:tr h="556550">
                <a:tc>
                  <a:txBody>
                    <a:bodyPr/>
                    <a:lstStyle/>
                    <a:p>
                      <a:pPr indent="0" lvl="0" marL="0" rtl="0" algn="l">
                        <a:spcBef>
                          <a:spcPts val="0"/>
                        </a:spcBef>
                        <a:spcAft>
                          <a:spcPts val="0"/>
                        </a:spcAft>
                        <a:buNone/>
                      </a:pPr>
                      <a:r>
                        <a:rPr lang="en"/>
                        <a:t>名稱</a:t>
                      </a:r>
                      <a:endParaRPr/>
                    </a:p>
                  </a:txBody>
                  <a:tcPr marT="91425" marB="91425" marR="91425" marL="91425"/>
                </a:tc>
                <a:tc>
                  <a:txBody>
                    <a:bodyPr/>
                    <a:lstStyle/>
                    <a:p>
                      <a:pPr indent="0" lvl="0" marL="0" rtl="0" algn="l">
                        <a:spcBef>
                          <a:spcPts val="0"/>
                        </a:spcBef>
                        <a:spcAft>
                          <a:spcPts val="0"/>
                        </a:spcAft>
                        <a:buNone/>
                      </a:pPr>
                      <a:r>
                        <a:rPr lang="en"/>
                        <a:t>ICON</a:t>
                      </a:r>
                      <a:endParaRPr/>
                    </a:p>
                  </a:txBody>
                  <a:tcPr marT="91425" marB="91425" marR="91425" marL="91425"/>
                </a:tc>
                <a:tc>
                  <a:txBody>
                    <a:bodyPr/>
                    <a:lstStyle/>
                    <a:p>
                      <a:pPr indent="0" lvl="0" marL="0" rtl="0" algn="l">
                        <a:spcBef>
                          <a:spcPts val="0"/>
                        </a:spcBef>
                        <a:spcAft>
                          <a:spcPts val="0"/>
                        </a:spcAft>
                        <a:buNone/>
                      </a:pPr>
                      <a:r>
                        <a:rPr lang="en"/>
                        <a:t>功能</a:t>
                      </a:r>
                      <a:endParaRPr/>
                    </a:p>
                  </a:txBody>
                  <a:tcPr marT="91425" marB="91425" marR="91425" marL="91425"/>
                </a:tc>
              </a:tr>
              <a:tr h="499475">
                <a:tc>
                  <a:txBody>
                    <a:bodyPr/>
                    <a:lstStyle/>
                    <a:p>
                      <a:pPr indent="0" lvl="0" marL="0" rtl="0" algn="l">
                        <a:spcBef>
                          <a:spcPts val="0"/>
                        </a:spcBef>
                        <a:spcAft>
                          <a:spcPts val="0"/>
                        </a:spcAft>
                        <a:buNone/>
                      </a:pPr>
                      <a:r>
                        <a:rPr lang="en"/>
                        <a:t>炸彈堆</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增加玩家可以下的炸彈數</a:t>
                      </a:r>
                      <a:endParaRPr/>
                    </a:p>
                  </a:txBody>
                  <a:tcPr marT="91425" marB="91425" marR="91425" marL="91425"/>
                </a:tc>
              </a:tr>
              <a:tr h="499475">
                <a:tc>
                  <a:txBody>
                    <a:bodyPr/>
                    <a:lstStyle/>
                    <a:p>
                      <a:pPr indent="0" lvl="0" marL="0" rtl="0" algn="l">
                        <a:spcBef>
                          <a:spcPts val="0"/>
                        </a:spcBef>
                        <a:spcAft>
                          <a:spcPts val="0"/>
                        </a:spcAft>
                        <a:buNone/>
                      </a:pPr>
                      <a:r>
                        <a:rPr lang="en"/>
                        <a:t>火焰</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增加炸彈爆炸的範圍</a:t>
                      </a:r>
                      <a:endParaRPr/>
                    </a:p>
                  </a:txBody>
                  <a:tcPr marT="91425" marB="91425" marR="91425" marL="91425"/>
                </a:tc>
              </a:tr>
              <a:tr h="499475">
                <a:tc>
                  <a:txBody>
                    <a:bodyPr/>
                    <a:lstStyle/>
                    <a:p>
                      <a:pPr indent="0" lvl="0" marL="0" rtl="0" algn="l">
                        <a:spcBef>
                          <a:spcPts val="0"/>
                        </a:spcBef>
                        <a:spcAft>
                          <a:spcPts val="0"/>
                        </a:spcAft>
                        <a:buNone/>
                      </a:pPr>
                      <a:r>
                        <a:rPr lang="en"/>
                        <a:t>防護泡泡</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抵擋一次炸彈攻擊</a:t>
                      </a:r>
                      <a:endParaRPr/>
                    </a:p>
                  </a:txBody>
                  <a:tcPr marT="91425" marB="91425" marR="91425" marL="91425"/>
                </a:tc>
              </a:tr>
              <a:tr h="499475">
                <a:tc>
                  <a:txBody>
                    <a:bodyPr/>
                    <a:lstStyle/>
                    <a:p>
                      <a:pPr indent="0" lvl="0" marL="0" rtl="0" algn="l">
                        <a:spcBef>
                          <a:spcPts val="0"/>
                        </a:spcBef>
                        <a:spcAft>
                          <a:spcPts val="0"/>
                        </a:spcAft>
                        <a:buNone/>
                      </a:pPr>
                      <a:r>
                        <a:rPr lang="en"/>
                        <a:t>鞋子</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增加跑速</a:t>
                      </a:r>
                      <a:endParaRPr/>
                    </a:p>
                  </a:txBody>
                  <a:tcPr marT="91425" marB="91425" marR="91425" marL="91425"/>
                </a:tc>
              </a:tr>
              <a:tr h="499475">
                <a:tc>
                  <a:txBody>
                    <a:bodyPr/>
                    <a:lstStyle/>
                    <a:p>
                      <a:pPr indent="0" lvl="0" marL="0" rtl="0" algn="l">
                        <a:spcBef>
                          <a:spcPts val="0"/>
                        </a:spcBef>
                        <a:spcAft>
                          <a:spcPts val="0"/>
                        </a:spcAft>
                        <a:buNone/>
                      </a:pPr>
                      <a:r>
                        <a:rPr lang="en"/>
                        <a:t>金幣</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增加300元</a:t>
                      </a:r>
                      <a:endParaRPr/>
                    </a:p>
                  </a:txBody>
                  <a:tcPr marT="91425" marB="91425" marR="91425" marL="91425"/>
                </a:tc>
              </a:tr>
              <a:tr h="499475">
                <a:tc>
                  <a:txBody>
                    <a:bodyPr/>
                    <a:lstStyle/>
                    <a:p>
                      <a:pPr indent="0" lvl="0" marL="0" rtl="0" algn="l">
                        <a:spcBef>
                          <a:spcPts val="0"/>
                        </a:spcBef>
                        <a:spcAft>
                          <a:spcPts val="0"/>
                        </a:spcAft>
                        <a:buNone/>
                      </a:pPr>
                      <a:r>
                        <a:rPr lang="en"/>
                        <a:t>威力</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增加炸彈威力10％</a:t>
                      </a:r>
                      <a:endParaRPr/>
                    </a:p>
                  </a:txBody>
                  <a:tcPr marT="91425" marB="91425" marR="91425" marL="91425"/>
                </a:tc>
              </a:tr>
            </a:tbl>
          </a:graphicData>
        </a:graphic>
      </p:graphicFrame>
      <p:pic>
        <p:nvPicPr>
          <p:cNvPr id="122" name="Google Shape;122;p19"/>
          <p:cNvPicPr preferRelativeResize="0"/>
          <p:nvPr/>
        </p:nvPicPr>
        <p:blipFill>
          <a:blip r:embed="rId3">
            <a:alphaModFix/>
          </a:blip>
          <a:stretch>
            <a:fillRect/>
          </a:stretch>
        </p:blipFill>
        <p:spPr>
          <a:xfrm>
            <a:off x="2405063" y="2675700"/>
            <a:ext cx="447450" cy="447450"/>
          </a:xfrm>
          <a:prstGeom prst="rect">
            <a:avLst/>
          </a:prstGeom>
          <a:noFill/>
          <a:ln>
            <a:noFill/>
          </a:ln>
        </p:spPr>
      </p:pic>
      <p:pic>
        <p:nvPicPr>
          <p:cNvPr id="123" name="Google Shape;123;p19"/>
          <p:cNvPicPr preferRelativeResize="0"/>
          <p:nvPr/>
        </p:nvPicPr>
        <p:blipFill>
          <a:blip r:embed="rId4">
            <a:alphaModFix/>
          </a:blip>
          <a:stretch>
            <a:fillRect/>
          </a:stretch>
        </p:blipFill>
        <p:spPr>
          <a:xfrm>
            <a:off x="2405075" y="3123150"/>
            <a:ext cx="499475" cy="499475"/>
          </a:xfrm>
          <a:prstGeom prst="rect">
            <a:avLst/>
          </a:prstGeom>
          <a:noFill/>
          <a:ln>
            <a:noFill/>
          </a:ln>
        </p:spPr>
      </p:pic>
      <p:pic>
        <p:nvPicPr>
          <p:cNvPr id="124" name="Google Shape;124;p19"/>
          <p:cNvPicPr preferRelativeResize="0"/>
          <p:nvPr/>
        </p:nvPicPr>
        <p:blipFill>
          <a:blip r:embed="rId5">
            <a:alphaModFix/>
          </a:blip>
          <a:stretch>
            <a:fillRect/>
          </a:stretch>
        </p:blipFill>
        <p:spPr>
          <a:xfrm>
            <a:off x="2279225" y="3983350"/>
            <a:ext cx="751174" cy="751174"/>
          </a:xfrm>
          <a:prstGeom prst="rect">
            <a:avLst/>
          </a:prstGeom>
          <a:noFill/>
          <a:ln>
            <a:noFill/>
          </a:ln>
        </p:spPr>
      </p:pic>
      <p:pic>
        <p:nvPicPr>
          <p:cNvPr id="125" name="Google Shape;125;p19"/>
          <p:cNvPicPr preferRelativeResize="0"/>
          <p:nvPr/>
        </p:nvPicPr>
        <p:blipFill>
          <a:blip r:embed="rId6">
            <a:alphaModFix/>
          </a:blip>
          <a:stretch>
            <a:fillRect/>
          </a:stretch>
        </p:blipFill>
        <p:spPr>
          <a:xfrm>
            <a:off x="2350187" y="3579400"/>
            <a:ext cx="609251" cy="609274"/>
          </a:xfrm>
          <a:prstGeom prst="rect">
            <a:avLst/>
          </a:prstGeom>
          <a:noFill/>
          <a:ln>
            <a:noFill/>
          </a:ln>
        </p:spPr>
      </p:pic>
      <p:pic>
        <p:nvPicPr>
          <p:cNvPr id="126" name="Google Shape;126;p19"/>
          <p:cNvPicPr preferRelativeResize="0"/>
          <p:nvPr/>
        </p:nvPicPr>
        <p:blipFill>
          <a:blip r:embed="rId7">
            <a:alphaModFix/>
          </a:blip>
          <a:stretch>
            <a:fillRect/>
          </a:stretch>
        </p:blipFill>
        <p:spPr>
          <a:xfrm>
            <a:off x="2308050" y="2054738"/>
            <a:ext cx="641500" cy="641500"/>
          </a:xfrm>
          <a:prstGeom prst="rect">
            <a:avLst/>
          </a:prstGeom>
          <a:noFill/>
          <a:ln>
            <a:noFill/>
          </a:ln>
        </p:spPr>
      </p:pic>
      <p:pic>
        <p:nvPicPr>
          <p:cNvPr id="127" name="Google Shape;127;p19"/>
          <p:cNvPicPr preferRelativeResize="0"/>
          <p:nvPr/>
        </p:nvPicPr>
        <p:blipFill>
          <a:blip r:embed="rId8">
            <a:alphaModFix/>
          </a:blip>
          <a:stretch>
            <a:fillRect/>
          </a:stretch>
        </p:blipFill>
        <p:spPr>
          <a:xfrm>
            <a:off x="2431088" y="1607300"/>
            <a:ext cx="447450" cy="44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p:nvPr/>
        </p:nvSpPr>
        <p:spPr>
          <a:xfrm>
            <a:off x="1826475" y="1819925"/>
            <a:ext cx="552300" cy="47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a:t>
            </a:r>
            <a:endParaRPr/>
          </a:p>
        </p:txBody>
      </p:sp>
      <p:sp>
        <p:nvSpPr>
          <p:cNvPr id="133" name="Google Shape;133;p20"/>
          <p:cNvSpPr/>
          <p:nvPr/>
        </p:nvSpPr>
        <p:spPr>
          <a:xfrm>
            <a:off x="2452986" y="1250300"/>
            <a:ext cx="552300" cy="47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W</a:t>
            </a:r>
            <a:endParaRPr/>
          </a:p>
        </p:txBody>
      </p:sp>
      <p:sp>
        <p:nvSpPr>
          <p:cNvPr id="134" name="Google Shape;134;p20"/>
          <p:cNvSpPr/>
          <p:nvPr/>
        </p:nvSpPr>
        <p:spPr>
          <a:xfrm>
            <a:off x="2452986" y="1819925"/>
            <a:ext cx="552300" cy="47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a:t>
            </a:r>
            <a:endParaRPr/>
          </a:p>
        </p:txBody>
      </p:sp>
      <p:sp>
        <p:nvSpPr>
          <p:cNvPr id="135" name="Google Shape;135;p20"/>
          <p:cNvSpPr/>
          <p:nvPr/>
        </p:nvSpPr>
        <p:spPr>
          <a:xfrm>
            <a:off x="3079497" y="1819925"/>
            <a:ext cx="552300" cy="476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D</a:t>
            </a:r>
            <a:endParaRPr/>
          </a:p>
        </p:txBody>
      </p:sp>
      <p:sp>
        <p:nvSpPr>
          <p:cNvPr id="136" name="Google Shape;136;p20"/>
          <p:cNvSpPr/>
          <p:nvPr/>
        </p:nvSpPr>
        <p:spPr>
          <a:xfrm>
            <a:off x="5420654" y="1970825"/>
            <a:ext cx="552300" cy="22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6075523" y="1661725"/>
            <a:ext cx="552300" cy="22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6730392" y="1970825"/>
            <a:ext cx="552300" cy="22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6075523" y="1970825"/>
            <a:ext cx="552300" cy="22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3261500" y="3525800"/>
            <a:ext cx="2212200" cy="41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Space</a:t>
            </a:r>
            <a:endParaRPr/>
          </a:p>
        </p:txBody>
      </p:sp>
      <p:cxnSp>
        <p:nvCxnSpPr>
          <p:cNvPr id="141" name="Google Shape;141;p20"/>
          <p:cNvCxnSpPr/>
          <p:nvPr/>
        </p:nvCxnSpPr>
        <p:spPr>
          <a:xfrm flipH="1" rot="10800000">
            <a:off x="4276542" y="1250300"/>
            <a:ext cx="527700" cy="1265400"/>
          </a:xfrm>
          <a:prstGeom prst="straightConnector1">
            <a:avLst/>
          </a:prstGeom>
          <a:noFill/>
          <a:ln cap="flat" cmpd="sng" w="9525">
            <a:solidFill>
              <a:schemeClr val="dk2"/>
            </a:solidFill>
            <a:prstDash val="solid"/>
            <a:round/>
            <a:headEnd len="med" w="med" type="none"/>
            <a:tailEnd len="med" w="med" type="none"/>
          </a:ln>
        </p:spPr>
      </p:cxnSp>
      <p:sp>
        <p:nvSpPr>
          <p:cNvPr id="142" name="Google Shape;142;p20"/>
          <p:cNvSpPr txBox="1"/>
          <p:nvPr/>
        </p:nvSpPr>
        <p:spPr>
          <a:xfrm>
            <a:off x="2975400" y="355600"/>
            <a:ext cx="3193200" cy="72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t>遊戲控制</a:t>
            </a:r>
            <a:endParaRPr sz="2800"/>
          </a:p>
        </p:txBody>
      </p:sp>
      <p:sp>
        <p:nvSpPr>
          <p:cNvPr id="143" name="Google Shape;143;p20"/>
          <p:cNvSpPr txBox="1"/>
          <p:nvPr/>
        </p:nvSpPr>
        <p:spPr>
          <a:xfrm>
            <a:off x="5875750" y="2571750"/>
            <a:ext cx="341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t>上下左右</a:t>
            </a:r>
            <a:endParaRPr b="1" i="1"/>
          </a:p>
        </p:txBody>
      </p:sp>
      <p:sp>
        <p:nvSpPr>
          <p:cNvPr id="144" name="Google Shape;144;p20"/>
          <p:cNvSpPr txBox="1"/>
          <p:nvPr/>
        </p:nvSpPr>
        <p:spPr>
          <a:xfrm>
            <a:off x="2378775" y="2571750"/>
            <a:ext cx="42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WASD</a:t>
            </a:r>
            <a:endParaRPr i="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影片在此</a:t>
            </a:r>
            <a:endParaRPr/>
          </a:p>
        </p:txBody>
      </p:sp>
      <p:sp>
        <p:nvSpPr>
          <p:cNvPr id="150" name="Google Shape;150;p21"/>
          <p:cNvSpPr txBox="1"/>
          <p:nvPr>
            <p:ph idx="1" type="body"/>
          </p:nvPr>
        </p:nvSpPr>
        <p:spPr>
          <a:xfrm>
            <a:off x="2023775" y="502625"/>
            <a:ext cx="3571500" cy="45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u="sng">
                <a:solidFill>
                  <a:schemeClr val="hlink"/>
                </a:solidFill>
                <a:hlinkClick r:id="rId3"/>
              </a:rPr>
              <a:t>https://youtu.be/8WM63OS1bPY</a:t>
            </a:r>
            <a:endParaRPr/>
          </a:p>
        </p:txBody>
      </p:sp>
      <p:pic>
        <p:nvPicPr>
          <p:cNvPr descr="Demo" id="151" name="Google Shape;151;p21" title="Demo">
            <a:hlinkClick r:id="rId4"/>
          </p:cNvPr>
          <p:cNvPicPr preferRelativeResize="0"/>
          <p:nvPr/>
        </p:nvPicPr>
        <p:blipFill>
          <a:blip r:embed="rId5">
            <a:alphaModFix/>
          </a:blip>
          <a:stretch>
            <a:fillRect/>
          </a:stretch>
        </p:blipFill>
        <p:spPr>
          <a:xfrm>
            <a:off x="1741987" y="1435225"/>
            <a:ext cx="5660025" cy="3183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